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handoutMasterIdLst>
    <p:handoutMasterId r:id="rId35"/>
  </p:handoutMasterIdLst>
  <p:sldIdLst>
    <p:sldId id="256" r:id="rId2"/>
    <p:sldId id="257" r:id="rId3"/>
    <p:sldId id="272" r:id="rId4"/>
    <p:sldId id="276" r:id="rId5"/>
    <p:sldId id="278" r:id="rId6"/>
    <p:sldId id="273" r:id="rId7"/>
    <p:sldId id="274" r:id="rId8"/>
    <p:sldId id="288" r:id="rId9"/>
    <p:sldId id="285" r:id="rId10"/>
    <p:sldId id="286" r:id="rId11"/>
    <p:sldId id="287" r:id="rId12"/>
    <p:sldId id="284" r:id="rId13"/>
    <p:sldId id="275" r:id="rId14"/>
    <p:sldId id="290" r:id="rId15"/>
    <p:sldId id="291" r:id="rId16"/>
    <p:sldId id="293" r:id="rId17"/>
    <p:sldId id="292" r:id="rId18"/>
    <p:sldId id="277" r:id="rId19"/>
    <p:sldId id="283" r:id="rId20"/>
    <p:sldId id="294" r:id="rId21"/>
    <p:sldId id="295" r:id="rId22"/>
    <p:sldId id="289" r:id="rId23"/>
    <p:sldId id="279" r:id="rId24"/>
    <p:sldId id="280" r:id="rId25"/>
    <p:sldId id="281" r:id="rId26"/>
    <p:sldId id="282" r:id="rId27"/>
    <p:sldId id="296" r:id="rId28"/>
    <p:sldId id="264" r:id="rId29"/>
    <p:sldId id="261" r:id="rId30"/>
    <p:sldId id="267" r:id="rId31"/>
    <p:sldId id="263" r:id="rId32"/>
    <p:sldId id="269"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84" autoAdjust="0"/>
  </p:normalViewPr>
  <p:slideViewPr>
    <p:cSldViewPr>
      <p:cViewPr varScale="1">
        <p:scale>
          <a:sx n="98" d="100"/>
          <a:sy n="98" d="100"/>
        </p:scale>
        <p:origin x="197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2441A6D-CD59-4BEB-B68D-87BBF596EB10}" type="datetimeFigureOut">
              <a:rPr lang="en-US" smtClean="0"/>
              <a:t>12/11/2019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FC0970D-C22B-45AE-AC7E-E8E3E20DA991}" type="slidenum">
              <a:rPr lang="en-US" smtClean="0"/>
              <a:t>‹#›</a:t>
            </a:fld>
            <a:endParaRPr lang="en-US" dirty="0"/>
          </a:p>
        </p:txBody>
      </p:sp>
    </p:spTree>
    <p:extLst>
      <p:ext uri="{BB962C8B-B14F-4D97-AF65-F5344CB8AC3E}">
        <p14:creationId xmlns:p14="http://schemas.microsoft.com/office/powerpoint/2010/main" val="1554503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4D8C7D3-68C7-4A42-A5E6-E668175AD2AD}" type="datetimeFigureOut">
              <a:rPr lang="en-US" smtClean="0"/>
              <a:t>12/11/2019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343187C-E135-4F24-8797-47DA0D42F6EF}" type="slidenum">
              <a:rPr lang="en-US" smtClean="0"/>
              <a:t>‹#›</a:t>
            </a:fld>
            <a:endParaRPr lang="en-US"/>
          </a:p>
        </p:txBody>
      </p:sp>
    </p:spTree>
    <p:extLst>
      <p:ext uri="{BB962C8B-B14F-4D97-AF65-F5344CB8AC3E}">
        <p14:creationId xmlns:p14="http://schemas.microsoft.com/office/powerpoint/2010/main" val="2391707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Input the facility name where you are presenting this</a:t>
            </a:r>
            <a:r>
              <a:rPr lang="en-US" baseline="0" dirty="0" smtClean="0"/>
              <a:t> training. </a:t>
            </a:r>
            <a:endParaRPr lang="en-US" dirty="0"/>
          </a:p>
        </p:txBody>
      </p:sp>
      <p:sp>
        <p:nvSpPr>
          <p:cNvPr id="4" name="Slide Number Placeholder 3"/>
          <p:cNvSpPr>
            <a:spLocks noGrp="1"/>
          </p:cNvSpPr>
          <p:nvPr>
            <p:ph type="sldNum" sz="quarter" idx="10"/>
          </p:nvPr>
        </p:nvSpPr>
        <p:spPr/>
        <p:txBody>
          <a:bodyPr/>
          <a:lstStyle/>
          <a:p>
            <a:fld id="{B343187C-E135-4F24-8797-47DA0D42F6EF}" type="slidenum">
              <a:rPr lang="en-US" smtClean="0"/>
              <a:t>1</a:t>
            </a:fld>
            <a:endParaRPr lang="en-US"/>
          </a:p>
        </p:txBody>
      </p:sp>
    </p:spTree>
    <p:extLst>
      <p:ext uri="{BB962C8B-B14F-4D97-AF65-F5344CB8AC3E}">
        <p14:creationId xmlns:p14="http://schemas.microsoft.com/office/powerpoint/2010/main" val="2559754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Before you apply the STARS Complaint Technique you need to listen to your unhappy customer.  Let your unhappy customer express their discontent without interruption, show them you are interested to what he/she is saying.  If necessary, take notes, this way you will not forget and it also show your customer that you are taking their complaint seriously and he/she is being heard.  After you have listened to your customer, you can then proceed on with the STARS Complaint Technique.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Always say “Sorry” no matter what happened, whether your customer is right or wrong. We are sorry because the customer is not happy and did not get what he/she expected.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Say “Thank you” to the customer for letting us know what made him/her unhappy.  It is better your customer tells you why they are unhappy with your services than they go to social media and write a bad review about your business and organization. By saying “thank you” to your customer for letting you know what made them unhappy, it could create 2 positive outcomes to your business/organization:</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Things that your customer tell you might improve your business/organization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It can improve your relationship with your customer by making them feel heard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You need to “Act” immediately. This shows that you are 100% committed to solving your customer’s problem.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objective of the “Recover” step is to make sure your customer is satisfied and happy.  This can be accomplished by:</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Start conversation with your customer</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Offer your customer something he/she likes or things that will make him/her happy.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”Share” your experience and how you resolved the conflict with your team so your team understands what made the customer happy and satisfied.  This will prevent similar situations from reoccurring in the future.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Please click on the blue underlined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STARS Complaint Technique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to hyperlink to a short YouTube video on STARS Complaint Technique.</a:t>
            </a:r>
          </a:p>
          <a:p>
            <a:endParaRPr lang="en-US" dirty="0"/>
          </a:p>
        </p:txBody>
      </p:sp>
      <p:sp>
        <p:nvSpPr>
          <p:cNvPr id="4" name="Slide Number Placeholder 3"/>
          <p:cNvSpPr>
            <a:spLocks noGrp="1"/>
          </p:cNvSpPr>
          <p:nvPr>
            <p:ph type="sldNum" sz="quarter" idx="10"/>
          </p:nvPr>
        </p:nvSpPr>
        <p:spPr/>
        <p:txBody>
          <a:bodyPr/>
          <a:lstStyle/>
          <a:p>
            <a:fld id="{B343187C-E135-4F24-8797-47DA0D42F6EF}" type="slidenum">
              <a:rPr lang="en-US" smtClean="0"/>
              <a:t>10</a:t>
            </a:fld>
            <a:endParaRPr lang="en-US"/>
          </a:p>
        </p:txBody>
      </p:sp>
    </p:spTree>
    <p:extLst>
      <p:ext uri="{BB962C8B-B14F-4D97-AF65-F5344CB8AC3E}">
        <p14:creationId xmlns:p14="http://schemas.microsoft.com/office/powerpoint/2010/main" val="992212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goal of the above 2 Customer Approaches is to produce a Win-Win result for both the customer and you.  A win-win situation is an important concept for both conflict resolution and negotiations.</a:t>
            </a:r>
          </a:p>
          <a:p>
            <a:endParaRPr lang="en-US" dirty="0"/>
          </a:p>
        </p:txBody>
      </p:sp>
      <p:sp>
        <p:nvSpPr>
          <p:cNvPr id="4" name="Slide Number Placeholder 3"/>
          <p:cNvSpPr>
            <a:spLocks noGrp="1"/>
          </p:cNvSpPr>
          <p:nvPr>
            <p:ph type="sldNum" sz="quarter" idx="10"/>
          </p:nvPr>
        </p:nvSpPr>
        <p:spPr/>
        <p:txBody>
          <a:bodyPr/>
          <a:lstStyle/>
          <a:p>
            <a:fld id="{B343187C-E135-4F24-8797-47DA0D42F6EF}" type="slidenum">
              <a:rPr lang="en-US" smtClean="0"/>
              <a:t>11</a:t>
            </a:fld>
            <a:endParaRPr lang="en-US"/>
          </a:p>
        </p:txBody>
      </p:sp>
    </p:spTree>
    <p:extLst>
      <p:ext uri="{BB962C8B-B14F-4D97-AF65-F5344CB8AC3E}">
        <p14:creationId xmlns:p14="http://schemas.microsoft.com/office/powerpoint/2010/main" val="4288113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Research shows that communication is composed of 3 parts: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55% body language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38% tonality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7%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What this tells us is that body language and tone of voice outweighs what was being said. Words mean the words that were selected to communicate.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This boils down to “It is not what you said but how you said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Time permitting, have the audience try and say something nice with a grumpy face to the person next to them. (It will improve energy and cause laughter).</a:t>
            </a:r>
          </a:p>
          <a:p>
            <a:endParaRPr lang="en-US" dirty="0"/>
          </a:p>
        </p:txBody>
      </p:sp>
      <p:sp>
        <p:nvSpPr>
          <p:cNvPr id="4" name="Slide Number Placeholder 3"/>
          <p:cNvSpPr>
            <a:spLocks noGrp="1"/>
          </p:cNvSpPr>
          <p:nvPr>
            <p:ph type="sldNum" sz="quarter" idx="10"/>
          </p:nvPr>
        </p:nvSpPr>
        <p:spPr/>
        <p:txBody>
          <a:bodyPr/>
          <a:lstStyle/>
          <a:p>
            <a:fld id="{B343187C-E135-4F24-8797-47DA0D42F6EF}" type="slidenum">
              <a:rPr lang="en-US" smtClean="0"/>
              <a:t>12</a:t>
            </a:fld>
            <a:endParaRPr lang="en-US"/>
          </a:p>
        </p:txBody>
      </p:sp>
    </p:spTree>
    <p:extLst>
      <p:ext uri="{BB962C8B-B14F-4D97-AF65-F5344CB8AC3E}">
        <p14:creationId xmlns:p14="http://schemas.microsoft.com/office/powerpoint/2010/main" val="2781850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This slide give us some of the qualities in customer service.  These can be applied to both the internal and external customers.  When we use these qualities with our internal customers it creates a friendly, productive and efficient work environment and business organization.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most basic professional quality is friendliness, it is done by being courteous and polite.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emotion researchers generally define empathy as the ability to sense other people’s emotions, coupled with the ability to imagine what someone else might be thinking or feeling. Other words used to define empathy are affinity, rapport, like-mindedness, etc. When we have the ability to empathize with others, we would understand their desires/wants and circumstances.  Empathy is somewhat an expectation of the customer from the service provider.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 terms of fairness the customer expects that the service provider gives them adequate attention and reasonable answers.  The customer wants to feel that they are at least being treated equal by the service provider in comparison with other customers. The customer can feel they are treated better by the service provider but not less.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Control. The customer wants to know that their input has some effect on the outcome or produces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customer wants to receive pertinent information about product and/or services in a timely matter.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All the professional qualities listed in this slide result in respecting our customers.</a:t>
            </a:r>
          </a:p>
          <a:p>
            <a:endParaRPr lang="en-US" dirty="0"/>
          </a:p>
        </p:txBody>
      </p:sp>
      <p:sp>
        <p:nvSpPr>
          <p:cNvPr id="4" name="Slide Number Placeholder 3"/>
          <p:cNvSpPr>
            <a:spLocks noGrp="1"/>
          </p:cNvSpPr>
          <p:nvPr>
            <p:ph type="sldNum" sz="quarter" idx="10"/>
          </p:nvPr>
        </p:nvSpPr>
        <p:spPr/>
        <p:txBody>
          <a:bodyPr/>
          <a:lstStyle/>
          <a:p>
            <a:fld id="{B343187C-E135-4F24-8797-47DA0D42F6EF}" type="slidenum">
              <a:rPr lang="en-US" smtClean="0"/>
              <a:t>13</a:t>
            </a:fld>
            <a:endParaRPr lang="en-US"/>
          </a:p>
        </p:txBody>
      </p:sp>
    </p:spTree>
    <p:extLst>
      <p:ext uri="{BB962C8B-B14F-4D97-AF65-F5344CB8AC3E}">
        <p14:creationId xmlns:p14="http://schemas.microsoft.com/office/powerpoint/2010/main" val="1636734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Ask for people to give examples of enjoyable restaurant experiences and bad experiences. Did you eat more when the atmosphere was enjoyable?</a:t>
            </a:r>
          </a:p>
          <a:p>
            <a:endParaRPr lang="en-US" dirty="0"/>
          </a:p>
        </p:txBody>
      </p:sp>
      <p:sp>
        <p:nvSpPr>
          <p:cNvPr id="4" name="Slide Number Placeholder 3"/>
          <p:cNvSpPr>
            <a:spLocks noGrp="1"/>
          </p:cNvSpPr>
          <p:nvPr>
            <p:ph type="sldNum" sz="quarter" idx="10"/>
          </p:nvPr>
        </p:nvSpPr>
        <p:spPr/>
        <p:txBody>
          <a:bodyPr/>
          <a:lstStyle/>
          <a:p>
            <a:fld id="{B343187C-E135-4F24-8797-47DA0D42F6EF}" type="slidenum">
              <a:rPr lang="en-US" smtClean="0"/>
              <a:t>14</a:t>
            </a:fld>
            <a:endParaRPr lang="en-US"/>
          </a:p>
        </p:txBody>
      </p:sp>
    </p:spTree>
    <p:extLst>
      <p:ext uri="{BB962C8B-B14F-4D97-AF65-F5344CB8AC3E}">
        <p14:creationId xmlns:p14="http://schemas.microsoft.com/office/powerpoint/2010/main" val="1992103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Quality never happens by accident. The Leadership must be involved or the project will not get off the ground. </a:t>
            </a:r>
          </a:p>
          <a:p>
            <a:endParaRPr lang="en-US" dirty="0"/>
          </a:p>
        </p:txBody>
      </p:sp>
      <p:sp>
        <p:nvSpPr>
          <p:cNvPr id="4" name="Slide Number Placeholder 3"/>
          <p:cNvSpPr>
            <a:spLocks noGrp="1"/>
          </p:cNvSpPr>
          <p:nvPr>
            <p:ph type="sldNum" sz="quarter" idx="10"/>
          </p:nvPr>
        </p:nvSpPr>
        <p:spPr/>
        <p:txBody>
          <a:bodyPr/>
          <a:lstStyle/>
          <a:p>
            <a:fld id="{B343187C-E135-4F24-8797-47DA0D42F6EF}" type="slidenum">
              <a:rPr lang="en-US" smtClean="0"/>
              <a:t>15</a:t>
            </a:fld>
            <a:endParaRPr lang="en-US"/>
          </a:p>
        </p:txBody>
      </p:sp>
    </p:spTree>
    <p:extLst>
      <p:ext uri="{BB962C8B-B14F-4D97-AF65-F5344CB8AC3E}">
        <p14:creationId xmlns:p14="http://schemas.microsoft.com/office/powerpoint/2010/main" val="1159890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When you look at this dessert, you can even imagine the cook making it had fun! We eat with our EYES first! Make food fun! </a:t>
            </a:r>
          </a:p>
          <a:p>
            <a:endParaRPr lang="en-US" dirty="0"/>
          </a:p>
        </p:txBody>
      </p:sp>
      <p:sp>
        <p:nvSpPr>
          <p:cNvPr id="4" name="Slide Number Placeholder 3"/>
          <p:cNvSpPr>
            <a:spLocks noGrp="1"/>
          </p:cNvSpPr>
          <p:nvPr>
            <p:ph type="sldNum" sz="quarter" idx="10"/>
          </p:nvPr>
        </p:nvSpPr>
        <p:spPr/>
        <p:txBody>
          <a:bodyPr/>
          <a:lstStyle/>
          <a:p>
            <a:fld id="{B343187C-E135-4F24-8797-47DA0D42F6EF}" type="slidenum">
              <a:rPr lang="en-US" smtClean="0"/>
              <a:t>16</a:t>
            </a:fld>
            <a:endParaRPr lang="en-US"/>
          </a:p>
        </p:txBody>
      </p:sp>
    </p:spTree>
    <p:extLst>
      <p:ext uri="{BB962C8B-B14F-4D97-AF65-F5344CB8AC3E}">
        <p14:creationId xmlns:p14="http://schemas.microsoft.com/office/powerpoint/2010/main" val="938847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overhead page – trays are on station 2 ! Very uninspiring. How about, dinner is now being served on station 2……..or better yet…let the audience give examples.  Never be afraid to get feedback from your patients, they have great ideas!  People want to feel needed. You need their input to be successful in dining practices. Engage!  Try it and then monitor and make changes again. </a:t>
            </a:r>
          </a:p>
          <a:p>
            <a:endParaRPr lang="en-US" dirty="0"/>
          </a:p>
        </p:txBody>
      </p:sp>
      <p:sp>
        <p:nvSpPr>
          <p:cNvPr id="4" name="Slide Number Placeholder 3"/>
          <p:cNvSpPr>
            <a:spLocks noGrp="1"/>
          </p:cNvSpPr>
          <p:nvPr>
            <p:ph type="sldNum" sz="quarter" idx="10"/>
          </p:nvPr>
        </p:nvSpPr>
        <p:spPr/>
        <p:txBody>
          <a:bodyPr/>
          <a:lstStyle/>
          <a:p>
            <a:fld id="{B343187C-E135-4F24-8797-47DA0D42F6EF}" type="slidenum">
              <a:rPr lang="en-US" smtClean="0"/>
              <a:t>17</a:t>
            </a:fld>
            <a:endParaRPr lang="en-US"/>
          </a:p>
        </p:txBody>
      </p:sp>
    </p:spTree>
    <p:extLst>
      <p:ext uri="{BB962C8B-B14F-4D97-AF65-F5344CB8AC3E}">
        <p14:creationId xmlns:p14="http://schemas.microsoft.com/office/powerpoint/2010/main" val="2563114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These simple actions with huge returns are body language, which is 58% of the communication. These simple actions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Smiling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Eye contact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How you look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Firm and professional hand shake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Be attentive.  This can be expressed by slightly leaning towards your customer and nod your head slightly to indicate you are listening.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Use friendly tone of voice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Use hand gesture to emphasize what you say and to emphasize your feeling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Personal space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Posture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Observe how the customers react positively to the service</a:t>
            </a:r>
          </a:p>
          <a:p>
            <a:endParaRPr lang="en-US" dirty="0"/>
          </a:p>
        </p:txBody>
      </p:sp>
      <p:sp>
        <p:nvSpPr>
          <p:cNvPr id="4" name="Slide Number Placeholder 3"/>
          <p:cNvSpPr>
            <a:spLocks noGrp="1"/>
          </p:cNvSpPr>
          <p:nvPr>
            <p:ph type="sldNum" sz="quarter" idx="10"/>
          </p:nvPr>
        </p:nvSpPr>
        <p:spPr/>
        <p:txBody>
          <a:bodyPr/>
          <a:lstStyle/>
          <a:p>
            <a:fld id="{B343187C-E135-4F24-8797-47DA0D42F6EF}" type="slidenum">
              <a:rPr lang="en-US" smtClean="0"/>
              <a:t>18</a:t>
            </a:fld>
            <a:endParaRPr lang="en-US"/>
          </a:p>
        </p:txBody>
      </p:sp>
    </p:spTree>
    <p:extLst>
      <p:ext uri="{BB962C8B-B14F-4D97-AF65-F5344CB8AC3E}">
        <p14:creationId xmlns:p14="http://schemas.microsoft.com/office/powerpoint/2010/main" val="2088790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Again “ It is not what you say, it is how you say it!” This is the 38% of the communication.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 flat tone of voice says to the customer, “I don’t like my job and would rather be elsewhere.  I am only here because I have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Slow pitch and presentation says, “I’m depressed, sad and lonely do not bother me.” In customer service, we need to always remember, we are here for the customer, not ourselves. We must remember to present ourselves to our customer and leave the negativities behind.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 high pitch, rapid voice says “I am enthusiastic and excited! I cannot empathize with you, why you want what you want or feel how you 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 loud voice says, “ I am angry and aggressive. Can’t you hurry up and move on with your own business.”</a:t>
            </a:r>
          </a:p>
          <a:p>
            <a:endParaRPr lang="en-US" dirty="0"/>
          </a:p>
        </p:txBody>
      </p:sp>
      <p:sp>
        <p:nvSpPr>
          <p:cNvPr id="4" name="Slide Number Placeholder 3"/>
          <p:cNvSpPr>
            <a:spLocks noGrp="1"/>
          </p:cNvSpPr>
          <p:nvPr>
            <p:ph type="sldNum" sz="quarter" idx="10"/>
          </p:nvPr>
        </p:nvSpPr>
        <p:spPr/>
        <p:txBody>
          <a:bodyPr/>
          <a:lstStyle/>
          <a:p>
            <a:fld id="{B343187C-E135-4F24-8797-47DA0D42F6EF}" type="slidenum">
              <a:rPr lang="en-US" smtClean="0"/>
              <a:t>19</a:t>
            </a:fld>
            <a:endParaRPr lang="en-US"/>
          </a:p>
        </p:txBody>
      </p:sp>
    </p:spTree>
    <p:extLst>
      <p:ext uri="{BB962C8B-B14F-4D97-AF65-F5344CB8AC3E}">
        <p14:creationId xmlns:p14="http://schemas.microsoft.com/office/powerpoint/2010/main" val="779199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After this training the attendees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Will think in a “CUSTOMER CENTRIC” 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Be able to identify who are their internal and external customers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Able to respond to demanding customers and difficult situations in a positive 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Know what service language is and its importance in communicating with customers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Know what is exceptional customer service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Know the benefits of great customer service.</a:t>
            </a:r>
          </a:p>
          <a:p>
            <a:endParaRPr lang="en-US" dirty="0"/>
          </a:p>
        </p:txBody>
      </p:sp>
      <p:sp>
        <p:nvSpPr>
          <p:cNvPr id="4" name="Slide Number Placeholder 3"/>
          <p:cNvSpPr>
            <a:spLocks noGrp="1"/>
          </p:cNvSpPr>
          <p:nvPr>
            <p:ph type="sldNum" sz="quarter" idx="10"/>
          </p:nvPr>
        </p:nvSpPr>
        <p:spPr/>
        <p:txBody>
          <a:bodyPr/>
          <a:lstStyle/>
          <a:p>
            <a:fld id="{B343187C-E135-4F24-8797-47DA0D42F6EF}" type="slidenum">
              <a:rPr lang="en-US" smtClean="0"/>
              <a:t>2</a:t>
            </a:fld>
            <a:endParaRPr lang="en-US"/>
          </a:p>
        </p:txBody>
      </p:sp>
    </p:spTree>
    <p:extLst>
      <p:ext uri="{BB962C8B-B14F-4D97-AF65-F5344CB8AC3E}">
        <p14:creationId xmlns:p14="http://schemas.microsoft.com/office/powerpoint/2010/main" val="4290484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Words are 7% of the communication.  Although it is a small percentage of the communication, nevertheless, it is still important, improper use of words can create misunderstandings.  Correct word choices increases the impact on one’s mind.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While communicating or delivering any ideas or thoughts, one must use the proper words.  Word choice is a person’s choice or selection of words.  There are many factors which determine or compel a person for the word choices. The choice of words is the style of expression.  A person, in general, choose words to which he feels comfortable, confident, and simple enough for a targeted audience to understand. When choosing words to communicate with others, they should be based on the following principles: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Choose understandable words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Use specific, precise words that can clearly communicate with others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Choose strong words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Emphasize positive words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Avoid overused words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Avoid obsolete words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Avoid slang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Avoid jargon</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2D0A111E-E259-4049-A763-5B6986B22A19}" type="slidenum">
              <a:rPr lang="en-US" smtClean="0"/>
              <a:t>20</a:t>
            </a:fld>
            <a:endParaRPr lang="en-US"/>
          </a:p>
        </p:txBody>
      </p:sp>
    </p:spTree>
    <p:extLst>
      <p:ext uri="{BB962C8B-B14F-4D97-AF65-F5344CB8AC3E}">
        <p14:creationId xmlns:p14="http://schemas.microsoft.com/office/powerpoint/2010/main" val="4005738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Consequences of poor word choices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Words, thoughts and ideas are ineffectively communicated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Misunderstanding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Create awkward and unclear situation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Can cause confusion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Reveals attitude and personality of the person.</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2D0A111E-E259-4049-A763-5B6986B22A19}" type="slidenum">
              <a:rPr lang="en-US" smtClean="0"/>
              <a:t>21</a:t>
            </a:fld>
            <a:endParaRPr lang="en-US"/>
          </a:p>
        </p:txBody>
      </p:sp>
    </p:spTree>
    <p:extLst>
      <p:ext uri="{BB962C8B-B14F-4D97-AF65-F5344CB8AC3E}">
        <p14:creationId xmlns:p14="http://schemas.microsoft.com/office/powerpoint/2010/main" val="3528566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Things we can do to make good impressions: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Be compassionate and empathize to your customer’s circumstances, wants, needs and desires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Be thoughtful in meeting your customer’s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Solve your customer’s problem quickly and in a timely matter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Offer immediate assistance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Be friendly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Address your customer by their name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Use pleasant voice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Be polite and courteous to your customers</a:t>
            </a:r>
          </a:p>
          <a:p>
            <a:endParaRPr lang="en-US" dirty="0"/>
          </a:p>
        </p:txBody>
      </p:sp>
      <p:sp>
        <p:nvSpPr>
          <p:cNvPr id="4" name="Slide Number Placeholder 3"/>
          <p:cNvSpPr>
            <a:spLocks noGrp="1"/>
          </p:cNvSpPr>
          <p:nvPr>
            <p:ph type="sldNum" sz="quarter" idx="10"/>
          </p:nvPr>
        </p:nvSpPr>
        <p:spPr/>
        <p:txBody>
          <a:bodyPr/>
          <a:lstStyle/>
          <a:p>
            <a:fld id="{B343187C-E135-4F24-8797-47DA0D42F6EF}" type="slidenum">
              <a:rPr lang="en-US" smtClean="0"/>
              <a:t>23</a:t>
            </a:fld>
            <a:endParaRPr lang="en-US"/>
          </a:p>
        </p:txBody>
      </p:sp>
    </p:spTree>
    <p:extLst>
      <p:ext uri="{BB962C8B-B14F-4D97-AF65-F5344CB8AC3E}">
        <p14:creationId xmlns:p14="http://schemas.microsoft.com/office/powerpoint/2010/main" val="484767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These are things that can create negative impressions: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Making a customer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Not saying “please” and/or “thank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Speaking loudly or condescendingly to customers or colleagues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Making faces, frowning, acting distant, not smiling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Looking disheveled or like you do not care about your appearance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 poor handshake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Focusing on another task while addressing or servicing a customer</a:t>
            </a:r>
          </a:p>
          <a:p>
            <a:endParaRPr lang="en-US" dirty="0"/>
          </a:p>
        </p:txBody>
      </p:sp>
      <p:sp>
        <p:nvSpPr>
          <p:cNvPr id="4" name="Slide Number Placeholder 3"/>
          <p:cNvSpPr>
            <a:spLocks noGrp="1"/>
          </p:cNvSpPr>
          <p:nvPr>
            <p:ph type="sldNum" sz="quarter" idx="10"/>
          </p:nvPr>
        </p:nvSpPr>
        <p:spPr/>
        <p:txBody>
          <a:bodyPr/>
          <a:lstStyle/>
          <a:p>
            <a:fld id="{B343187C-E135-4F24-8797-47DA0D42F6EF}" type="slidenum">
              <a:rPr lang="en-US" smtClean="0"/>
              <a:t>24</a:t>
            </a:fld>
            <a:endParaRPr lang="en-US"/>
          </a:p>
        </p:txBody>
      </p:sp>
    </p:spTree>
    <p:extLst>
      <p:ext uri="{BB962C8B-B14F-4D97-AF65-F5344CB8AC3E}">
        <p14:creationId xmlns:p14="http://schemas.microsoft.com/office/powerpoint/2010/main" val="2914187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10 Major Things Not to Say to Your Customer: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 don’t know”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“That’s not my job.” To “That’s not my department.”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“You are right, that is bad.”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“Calm down.”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“I’m busy right now.”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“That’s not my fault.”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“You need to talk to my supervisor.”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“You want it by when?” </a:t>
            </a:r>
          </a:p>
          <a:p>
            <a:endParaRPr lang="en-US" dirty="0"/>
          </a:p>
        </p:txBody>
      </p:sp>
      <p:sp>
        <p:nvSpPr>
          <p:cNvPr id="4" name="Slide Number Placeholder 3"/>
          <p:cNvSpPr>
            <a:spLocks noGrp="1"/>
          </p:cNvSpPr>
          <p:nvPr>
            <p:ph type="sldNum" sz="quarter" idx="10"/>
          </p:nvPr>
        </p:nvSpPr>
        <p:spPr/>
        <p:txBody>
          <a:bodyPr/>
          <a:lstStyle/>
          <a:p>
            <a:fld id="{B343187C-E135-4F24-8797-47DA0D42F6EF}" type="slidenum">
              <a:rPr lang="en-US" smtClean="0"/>
              <a:t>25</a:t>
            </a:fld>
            <a:endParaRPr lang="en-US"/>
          </a:p>
        </p:txBody>
      </p:sp>
    </p:spTree>
    <p:extLst>
      <p:ext uri="{BB962C8B-B14F-4D97-AF65-F5344CB8AC3E}">
        <p14:creationId xmlns:p14="http://schemas.microsoft.com/office/powerpoint/2010/main" val="346330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left side of the slide is what not to say and the right side is the polite and friendly alternative.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When you want to say “I don’t know.” Say “I’ll find out” instead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When you want to say “No.” say “What I can do is…” instead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When you want to say “That’s not my job” say “Let me find the right person who can help you with…” instead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When you want to say “You’re right-this is bad” say “I understand your frustrations” instead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When you want to say” That’s not my fault” say “Let’s see what we can do about this” instead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When you want to say “You want it by when?” Say “I’ll try my best” instead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When you want to say “Calm down” say “I’m sorry” instead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When you want to say “I’m busy right now” say “I’ll be with you in just a moment” instead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You can minimize this slide to a badge size for your staffs to carry as a reminder for them to know what to say to the customers.</a:t>
            </a:r>
          </a:p>
          <a:p>
            <a:endParaRPr lang="en-US" dirty="0"/>
          </a:p>
        </p:txBody>
      </p:sp>
      <p:sp>
        <p:nvSpPr>
          <p:cNvPr id="4" name="Slide Number Placeholder 3"/>
          <p:cNvSpPr>
            <a:spLocks noGrp="1"/>
          </p:cNvSpPr>
          <p:nvPr>
            <p:ph type="sldNum" sz="quarter" idx="10"/>
          </p:nvPr>
        </p:nvSpPr>
        <p:spPr/>
        <p:txBody>
          <a:bodyPr/>
          <a:lstStyle/>
          <a:p>
            <a:fld id="{B343187C-E135-4F24-8797-47DA0D42F6EF}" type="slidenum">
              <a:rPr lang="en-US" smtClean="0"/>
              <a:t>26</a:t>
            </a:fld>
            <a:endParaRPr lang="en-US"/>
          </a:p>
        </p:txBody>
      </p:sp>
    </p:spTree>
    <p:extLst>
      <p:ext uri="{BB962C8B-B14F-4D97-AF65-F5344CB8AC3E}">
        <p14:creationId xmlns:p14="http://schemas.microsoft.com/office/powerpoint/2010/main" val="1111306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Here are the strategies to enhance customer engagement: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Have conversation regularly your residents and their family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Genuinely listen to their feedback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Let them know the turnaround time and meet the turnaround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Share concerns and be transparent with your staffs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Attend and participate in the resident and family council meeting when invited.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Invite the resident council president to join the QAA meeting or the leadership meeting.</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2D0A111E-E259-4049-A763-5B6986B22A19}" type="slidenum">
              <a:rPr lang="en-US" smtClean="0"/>
              <a:t>27</a:t>
            </a:fld>
            <a:endParaRPr lang="en-US"/>
          </a:p>
        </p:txBody>
      </p:sp>
    </p:spTree>
    <p:extLst>
      <p:ext uri="{BB962C8B-B14F-4D97-AF65-F5344CB8AC3E}">
        <p14:creationId xmlns:p14="http://schemas.microsoft.com/office/powerpoint/2010/main" val="1048470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Tell us your most outstanding customer service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What happened?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Why was it so great and what made it a great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Share your story with a partner and together list 3 reasons that the experience was so outstanding.</a:t>
            </a:r>
          </a:p>
          <a:p>
            <a:endParaRPr lang="en-US" dirty="0"/>
          </a:p>
        </p:txBody>
      </p:sp>
      <p:sp>
        <p:nvSpPr>
          <p:cNvPr id="4" name="Slide Number Placeholder 3"/>
          <p:cNvSpPr>
            <a:spLocks noGrp="1"/>
          </p:cNvSpPr>
          <p:nvPr>
            <p:ph type="sldNum" sz="quarter" idx="10"/>
          </p:nvPr>
        </p:nvSpPr>
        <p:spPr/>
        <p:txBody>
          <a:bodyPr/>
          <a:lstStyle/>
          <a:p>
            <a:fld id="{B343187C-E135-4F24-8797-47DA0D42F6EF}" type="slidenum">
              <a:rPr lang="en-US" smtClean="0"/>
              <a:t>28</a:t>
            </a:fld>
            <a:endParaRPr lang="en-US"/>
          </a:p>
        </p:txBody>
      </p:sp>
    </p:spTree>
    <p:extLst>
      <p:ext uri="{BB962C8B-B14F-4D97-AF65-F5344CB8AC3E}">
        <p14:creationId xmlns:p14="http://schemas.microsoft.com/office/powerpoint/2010/main" val="624516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Tell us your role in customer service in your organization: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How do you contribute to the well-being and quality of life of your residents?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How are you important in the role of customer service?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How do you support your team in general to promote excellent customer service?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What can you do to enhance your contribution in improving customer service at your organization? </a:t>
            </a:r>
          </a:p>
          <a:p>
            <a:endParaRPr lang="en-US" dirty="0"/>
          </a:p>
        </p:txBody>
      </p:sp>
      <p:sp>
        <p:nvSpPr>
          <p:cNvPr id="4" name="Slide Number Placeholder 3"/>
          <p:cNvSpPr>
            <a:spLocks noGrp="1"/>
          </p:cNvSpPr>
          <p:nvPr>
            <p:ph type="sldNum" sz="quarter" idx="10"/>
          </p:nvPr>
        </p:nvSpPr>
        <p:spPr/>
        <p:txBody>
          <a:bodyPr/>
          <a:lstStyle/>
          <a:p>
            <a:fld id="{B343187C-E135-4F24-8797-47DA0D42F6EF}" type="slidenum">
              <a:rPr lang="en-US" smtClean="0"/>
              <a:t>29</a:t>
            </a:fld>
            <a:endParaRPr lang="en-US"/>
          </a:p>
        </p:txBody>
      </p:sp>
    </p:spTree>
    <p:extLst>
      <p:ext uri="{BB962C8B-B14F-4D97-AF65-F5344CB8AC3E}">
        <p14:creationId xmlns:p14="http://schemas.microsoft.com/office/powerpoint/2010/main" val="3988010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What did you learn from this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Define “Customer Service” in your own words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Give us 3 examples of internal customers and 3 examples of external customers that you may encounter in your role in your organization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How would you apply what you learn today in your daily work? What would you do differently?</a:t>
            </a:r>
          </a:p>
          <a:p>
            <a:endParaRPr lang="en-US" dirty="0"/>
          </a:p>
        </p:txBody>
      </p:sp>
      <p:sp>
        <p:nvSpPr>
          <p:cNvPr id="4" name="Slide Number Placeholder 3"/>
          <p:cNvSpPr>
            <a:spLocks noGrp="1"/>
          </p:cNvSpPr>
          <p:nvPr>
            <p:ph type="sldNum" sz="quarter" idx="10"/>
          </p:nvPr>
        </p:nvSpPr>
        <p:spPr/>
        <p:txBody>
          <a:bodyPr/>
          <a:lstStyle/>
          <a:p>
            <a:fld id="{B343187C-E135-4F24-8797-47DA0D42F6EF}" type="slidenum">
              <a:rPr lang="en-US" smtClean="0"/>
              <a:t>30</a:t>
            </a:fld>
            <a:endParaRPr lang="en-US"/>
          </a:p>
        </p:txBody>
      </p:sp>
    </p:spTree>
    <p:extLst>
      <p:ext uri="{BB962C8B-B14F-4D97-AF65-F5344CB8AC3E}">
        <p14:creationId xmlns:p14="http://schemas.microsoft.com/office/powerpoint/2010/main" val="1473998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Read the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customer is the boss. The customer can fire everyone in the company simply by spending his/her money elsewhere. Everything we do has only one objective that is to please the customer so our business or organization remain sustainable.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Ask your audience what their thoughts are about this quote. Agree? Disagree? All or part? Why or why not? Spend a few minutes so this thought can soak in.</a:t>
            </a:r>
          </a:p>
          <a:p>
            <a:endParaRPr lang="en-US" dirty="0"/>
          </a:p>
        </p:txBody>
      </p:sp>
      <p:sp>
        <p:nvSpPr>
          <p:cNvPr id="4" name="Slide Number Placeholder 3"/>
          <p:cNvSpPr>
            <a:spLocks noGrp="1"/>
          </p:cNvSpPr>
          <p:nvPr>
            <p:ph type="sldNum" sz="quarter" idx="10"/>
          </p:nvPr>
        </p:nvSpPr>
        <p:spPr/>
        <p:txBody>
          <a:bodyPr/>
          <a:lstStyle/>
          <a:p>
            <a:fld id="{B343187C-E135-4F24-8797-47DA0D42F6EF}" type="slidenum">
              <a:rPr lang="en-US" smtClean="0"/>
              <a:t>3</a:t>
            </a:fld>
            <a:endParaRPr lang="en-US"/>
          </a:p>
        </p:txBody>
      </p:sp>
    </p:spTree>
    <p:extLst>
      <p:ext uri="{BB962C8B-B14F-4D97-AF65-F5344CB8AC3E}">
        <p14:creationId xmlns:p14="http://schemas.microsoft.com/office/powerpoint/2010/main" val="2725909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Our customers consist of both internal customers and external customers.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An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internal customer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is a customer who is directly connected to your organization, and is usually internal to the organization.  Internal customers are usually stakeholders (person with interest or concern in the business), employees, or shareholders.  An internal customer can be anyone in the organization.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external customer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is someone who pays our employer and ultimately makes our paycheck possible. External customers have choices, and if they don’t like your product or service they can take their business elsewhere.</a:t>
            </a:r>
          </a:p>
          <a:p>
            <a:endParaRPr lang="en-US" dirty="0" smtClean="0"/>
          </a:p>
          <a:p>
            <a:r>
              <a:rPr lang="en-US" dirty="0" smtClean="0"/>
              <a:t>You can ask the audience to name specific internal or external customers</a:t>
            </a:r>
            <a:r>
              <a:rPr lang="en-US" baseline="0" dirty="0" smtClean="0"/>
              <a:t> to ensure understanding.</a:t>
            </a:r>
            <a:endParaRPr lang="en-US" dirty="0"/>
          </a:p>
        </p:txBody>
      </p:sp>
      <p:sp>
        <p:nvSpPr>
          <p:cNvPr id="4" name="Slide Number Placeholder 3"/>
          <p:cNvSpPr>
            <a:spLocks noGrp="1"/>
          </p:cNvSpPr>
          <p:nvPr>
            <p:ph type="sldNum" sz="quarter" idx="10"/>
          </p:nvPr>
        </p:nvSpPr>
        <p:spPr/>
        <p:txBody>
          <a:bodyPr/>
          <a:lstStyle/>
          <a:p>
            <a:fld id="{B343187C-E135-4F24-8797-47DA0D42F6EF}" type="slidenum">
              <a:rPr lang="en-US" smtClean="0"/>
              <a:t>4</a:t>
            </a:fld>
            <a:endParaRPr lang="en-US"/>
          </a:p>
        </p:txBody>
      </p:sp>
    </p:spTree>
    <p:extLst>
      <p:ext uri="{BB962C8B-B14F-4D97-AF65-F5344CB8AC3E}">
        <p14:creationId xmlns:p14="http://schemas.microsoft.com/office/powerpoint/2010/main" val="938094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benefits of good customer service for service providers and employees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Less stress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Happier life at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Happier life outside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Better reputation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Higher morale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All the above benefits translate to happier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benefits of good customer service for the organization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Lower employee turnover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Fewer complaints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Higher productivity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Better work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All of the above benefit translate to improved business outcomes for the organization</a:t>
            </a:r>
          </a:p>
          <a:p>
            <a:endParaRPr lang="en-US" dirty="0"/>
          </a:p>
        </p:txBody>
      </p:sp>
      <p:sp>
        <p:nvSpPr>
          <p:cNvPr id="4" name="Slide Number Placeholder 3"/>
          <p:cNvSpPr>
            <a:spLocks noGrp="1"/>
          </p:cNvSpPr>
          <p:nvPr>
            <p:ph type="sldNum" sz="quarter" idx="10"/>
          </p:nvPr>
        </p:nvSpPr>
        <p:spPr/>
        <p:txBody>
          <a:bodyPr/>
          <a:lstStyle/>
          <a:p>
            <a:fld id="{B343187C-E135-4F24-8797-47DA0D42F6EF}" type="slidenum">
              <a:rPr lang="en-US" smtClean="0"/>
              <a:t>5</a:t>
            </a:fld>
            <a:endParaRPr lang="en-US"/>
          </a:p>
        </p:txBody>
      </p:sp>
    </p:spTree>
    <p:extLst>
      <p:ext uri="{BB962C8B-B14F-4D97-AF65-F5344CB8AC3E}">
        <p14:creationId xmlns:p14="http://schemas.microsoft.com/office/powerpoint/2010/main" val="982401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are the characteristics of good customer service: </a:t>
            </a:r>
          </a:p>
          <a:p>
            <a:pPr marL="171450" indent="-171450">
              <a:buFont typeface="Arial" panose="020B0604020202020204" pitchFamily="34" charset="0"/>
              <a:buChar char="•"/>
            </a:pPr>
            <a:r>
              <a:rPr lang="en-US" dirty="0" smtClean="0"/>
              <a:t>The service should provide the customer more than just a product or action taken on his/her behalf. </a:t>
            </a:r>
          </a:p>
          <a:p>
            <a:pPr marL="171450" indent="-171450">
              <a:buFont typeface="Arial" panose="020B0604020202020204" pitchFamily="34" charset="0"/>
              <a:buChar char="•"/>
            </a:pPr>
            <a:r>
              <a:rPr lang="en-US" dirty="0" smtClean="0"/>
              <a:t>More importantly, it should provide satisfaction to the customer. </a:t>
            </a:r>
          </a:p>
          <a:p>
            <a:pPr marL="171450" indent="-171450">
              <a:buFont typeface="Arial" panose="020B0604020202020204" pitchFamily="34" charset="0"/>
              <a:buChar char="•"/>
            </a:pPr>
            <a:r>
              <a:rPr lang="en-US" dirty="0" smtClean="0"/>
              <a:t>In an essence, the customers should actually be happy with the result of the transaction. </a:t>
            </a:r>
          </a:p>
          <a:p>
            <a:endParaRPr lang="en-US" dirty="0"/>
          </a:p>
        </p:txBody>
      </p:sp>
      <p:sp>
        <p:nvSpPr>
          <p:cNvPr id="4" name="Slide Number Placeholder 3"/>
          <p:cNvSpPr>
            <a:spLocks noGrp="1"/>
          </p:cNvSpPr>
          <p:nvPr>
            <p:ph type="sldNum" sz="quarter" idx="10"/>
          </p:nvPr>
        </p:nvSpPr>
        <p:spPr/>
        <p:txBody>
          <a:bodyPr/>
          <a:lstStyle/>
          <a:p>
            <a:fld id="{B343187C-E135-4F24-8797-47DA0D42F6EF}" type="slidenum">
              <a:rPr lang="en-US" smtClean="0"/>
              <a:t>6</a:t>
            </a:fld>
            <a:endParaRPr lang="en-US"/>
          </a:p>
        </p:txBody>
      </p:sp>
    </p:spTree>
    <p:extLst>
      <p:ext uri="{BB962C8B-B14F-4D97-AF65-F5344CB8AC3E}">
        <p14:creationId xmlns:p14="http://schemas.microsoft.com/office/powerpoint/2010/main" val="3976975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Customer friendly approach is based on 2 critically qualities: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Good communications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Good relationships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To accomplish good communication and good relationships, we need to cultivate good listening skills, good mannerisms in dealing with others and good investigation skills so we can find out what are our customers’ needs and wants.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Many businesses do market analysis. Doing research on the target market or customers such as finding out their habits, wants, expectation, likes, dislikes, ideas, background, etc. is market analysis.  The ultimate goal of market analysis and a customer friendly approach is to not only retain your customers, but create customer engagement and increase the longevity and profitability of your business.</a:t>
            </a:r>
          </a:p>
          <a:p>
            <a:endParaRPr lang="en-US" dirty="0"/>
          </a:p>
        </p:txBody>
      </p:sp>
      <p:sp>
        <p:nvSpPr>
          <p:cNvPr id="4" name="Slide Number Placeholder 3"/>
          <p:cNvSpPr>
            <a:spLocks noGrp="1"/>
          </p:cNvSpPr>
          <p:nvPr>
            <p:ph type="sldNum" sz="quarter" idx="10"/>
          </p:nvPr>
        </p:nvSpPr>
        <p:spPr/>
        <p:txBody>
          <a:bodyPr/>
          <a:lstStyle/>
          <a:p>
            <a:fld id="{B343187C-E135-4F24-8797-47DA0D42F6EF}" type="slidenum">
              <a:rPr lang="en-US" smtClean="0"/>
              <a:t>7</a:t>
            </a:fld>
            <a:endParaRPr lang="en-US"/>
          </a:p>
        </p:txBody>
      </p:sp>
    </p:spTree>
    <p:extLst>
      <p:ext uri="{BB962C8B-B14F-4D97-AF65-F5344CB8AC3E}">
        <p14:creationId xmlns:p14="http://schemas.microsoft.com/office/powerpoint/2010/main" val="396300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average business never hears from 9</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6% of its unhappy customers.96% of its unhappy customers simply take their business elsewhere.</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43187C-E135-4F24-8797-47DA0D42F6EF}" type="slidenum">
              <a:rPr lang="en-US" smtClean="0"/>
              <a:t>8</a:t>
            </a:fld>
            <a:endParaRPr lang="en-US"/>
          </a:p>
        </p:txBody>
      </p:sp>
    </p:spTree>
    <p:extLst>
      <p:ext uri="{BB962C8B-B14F-4D97-AF65-F5344CB8AC3E}">
        <p14:creationId xmlns:p14="http://schemas.microsoft.com/office/powerpoint/2010/main" val="1618440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LAST Customer Approach consists of 4 steps: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We listen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We apologize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We solve the problem.  If we are unable to we direct our customer to the person who can solve the problem.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We thank our customer for letting us know the problem/issue.</a:t>
            </a:r>
          </a:p>
          <a:p>
            <a:endParaRPr lang="en-US" dirty="0" smtClean="0"/>
          </a:p>
          <a:p>
            <a:endParaRPr lang="en-US" dirty="0" smtClean="0"/>
          </a:p>
          <a:p>
            <a:endParaRPr lang="en-US" dirty="0" smtClean="0"/>
          </a:p>
          <a:p>
            <a:r>
              <a:rPr lang="en-US" dirty="0" smtClean="0"/>
              <a:t>The two customer approaches that are easy to remember and use are:</a:t>
            </a:r>
          </a:p>
          <a:p>
            <a:pPr marL="171450" indent="-171450">
              <a:buFont typeface="Arial" panose="020B0604020202020204" pitchFamily="34" charset="0"/>
              <a:buChar char="•"/>
            </a:pPr>
            <a:r>
              <a:rPr lang="en-US" dirty="0" smtClean="0"/>
              <a:t>L.A.S.T.; and</a:t>
            </a:r>
          </a:p>
          <a:p>
            <a:pPr marL="171450" indent="-171450">
              <a:buFont typeface="Arial" panose="020B0604020202020204" pitchFamily="34" charset="0"/>
              <a:buChar char="•"/>
            </a:pPr>
            <a:r>
              <a:rPr lang="en-US" dirty="0" smtClean="0"/>
              <a:t>S.T.A.R.S Complaint Technique</a:t>
            </a:r>
          </a:p>
          <a:p>
            <a:pPr marL="171450" indent="-171450">
              <a:buFont typeface="Arial" panose="020B0604020202020204" pitchFamily="34" charset="0"/>
              <a:buChar char="•"/>
            </a:pPr>
            <a:endParaRPr lang="en-US" dirty="0" smtClean="0"/>
          </a:p>
          <a:p>
            <a:pPr marL="0" indent="0">
              <a:buFontTx/>
              <a:buNone/>
            </a:pPr>
            <a:r>
              <a:rPr lang="en-US" dirty="0" smtClean="0"/>
              <a:t>As we stated in the previous slide, the foundation to friendly customer services are our ability to listen to customer and through polite questioning we find out what our customers want.  These 2 easy techniques and acronyms help us to remember and guide us to effectively solve customer conflicts and leaving our customer satisfied with our services.  </a:t>
            </a:r>
          </a:p>
          <a:p>
            <a:endParaRPr lang="en-US" dirty="0"/>
          </a:p>
        </p:txBody>
      </p:sp>
      <p:sp>
        <p:nvSpPr>
          <p:cNvPr id="4" name="Slide Number Placeholder 3"/>
          <p:cNvSpPr>
            <a:spLocks noGrp="1"/>
          </p:cNvSpPr>
          <p:nvPr>
            <p:ph type="sldNum" sz="quarter" idx="10"/>
          </p:nvPr>
        </p:nvSpPr>
        <p:spPr/>
        <p:txBody>
          <a:bodyPr/>
          <a:lstStyle/>
          <a:p>
            <a:fld id="{B343187C-E135-4F24-8797-47DA0D42F6EF}" type="slidenum">
              <a:rPr lang="en-US" smtClean="0"/>
              <a:t>9</a:t>
            </a:fld>
            <a:endParaRPr lang="en-US"/>
          </a:p>
        </p:txBody>
      </p:sp>
    </p:spTree>
    <p:extLst>
      <p:ext uri="{BB962C8B-B14F-4D97-AF65-F5344CB8AC3E}">
        <p14:creationId xmlns:p14="http://schemas.microsoft.com/office/powerpoint/2010/main" val="798378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C003A2-791B-44DC-89F3-7FF2AB4367EE}" type="datetimeFigureOut">
              <a:rPr lang="en-US" smtClean="0"/>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40588F-000B-46AA-B37B-CA89ECE4A0A6}"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C003A2-791B-44DC-89F3-7FF2AB4367EE}" type="datetimeFigureOut">
              <a:rPr lang="en-US" smtClean="0"/>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40588F-000B-46AA-B37B-CA89ECE4A0A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C003A2-791B-44DC-89F3-7FF2AB4367EE}" type="datetimeFigureOut">
              <a:rPr lang="en-US" smtClean="0"/>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40588F-000B-46AA-B37B-CA89ECE4A0A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C003A2-791B-44DC-89F3-7FF2AB4367EE}" type="datetimeFigureOut">
              <a:rPr lang="en-US" smtClean="0"/>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40588F-000B-46AA-B37B-CA89ECE4A0A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C003A2-791B-44DC-89F3-7FF2AB4367EE}" type="datetimeFigureOut">
              <a:rPr lang="en-US" smtClean="0"/>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40588F-000B-46AA-B37B-CA89ECE4A0A6}"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C003A2-791B-44DC-89F3-7FF2AB4367EE}" type="datetimeFigureOut">
              <a:rPr lang="en-US" smtClean="0"/>
              <a:t>12/11/2019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40588F-000B-46AA-B37B-CA89ECE4A0A6}"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C003A2-791B-44DC-89F3-7FF2AB4367EE}" type="datetimeFigureOut">
              <a:rPr lang="en-US" smtClean="0"/>
              <a:t>12/11/2019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40588F-000B-46AA-B37B-CA89ECE4A0A6}"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C003A2-791B-44DC-89F3-7FF2AB4367EE}" type="datetimeFigureOut">
              <a:rPr lang="en-US" smtClean="0"/>
              <a:t>12/11/2019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40588F-000B-46AA-B37B-CA89ECE4A0A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003A2-791B-44DC-89F3-7FF2AB4367EE}" type="datetimeFigureOut">
              <a:rPr lang="en-US" smtClean="0"/>
              <a:t>12/11/2019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40588F-000B-46AA-B37B-CA89ECE4A0A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C003A2-791B-44DC-89F3-7FF2AB4367EE}" type="datetimeFigureOut">
              <a:rPr lang="en-US" smtClean="0"/>
              <a:t>12/11/2019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40588F-000B-46AA-B37B-CA89ECE4A0A6}"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C003A2-791B-44DC-89F3-7FF2AB4367EE}" type="datetimeFigureOut">
              <a:rPr lang="en-US" smtClean="0"/>
              <a:t>12/11/2019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40588F-000B-46AA-B37B-CA89ECE4A0A6}"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8C003A2-791B-44DC-89F3-7FF2AB4367EE}" type="datetimeFigureOut">
              <a:rPr lang="en-US" smtClean="0"/>
              <a:t>12/11/2019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E40588F-000B-46AA-B37B-CA89ECE4A0A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Fo1X0uuF1s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t>Customer Service Training</a:t>
            </a:r>
          </a:p>
        </p:txBody>
      </p:sp>
      <p:sp>
        <p:nvSpPr>
          <p:cNvPr id="3" name="Subtitle 2"/>
          <p:cNvSpPr>
            <a:spLocks noGrp="1"/>
          </p:cNvSpPr>
          <p:nvPr>
            <p:ph type="subTitle" idx="1"/>
          </p:nvPr>
        </p:nvSpPr>
        <p:spPr>
          <a:xfrm>
            <a:off x="304800" y="3733800"/>
            <a:ext cx="8610600" cy="1752600"/>
          </a:xfrm>
        </p:spPr>
        <p:txBody>
          <a:bodyPr>
            <a:normAutofit/>
          </a:bodyPr>
          <a:lstStyle/>
          <a:p>
            <a:pPr algn="ctr"/>
            <a:r>
              <a:rPr lang="en-US" dirty="0" smtClean="0"/>
              <a:t>[Facility Name]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5791200"/>
            <a:ext cx="2406650" cy="732182"/>
          </a:xfrm>
          <a:prstGeom prst="rect">
            <a:avLst/>
          </a:prstGeom>
        </p:spPr>
      </p:pic>
    </p:spTree>
    <p:extLst>
      <p:ext uri="{BB962C8B-B14F-4D97-AF65-F5344CB8AC3E}">
        <p14:creationId xmlns:p14="http://schemas.microsoft.com/office/powerpoint/2010/main" val="227543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8229600" cy="990600"/>
          </a:xfrm>
        </p:spPr>
        <p:txBody>
          <a:bodyPr/>
          <a:lstStyle/>
          <a:p>
            <a:r>
              <a:rPr lang="en-US" b="1" dirty="0"/>
              <a:t>STARS Complaint Technique</a:t>
            </a:r>
          </a:p>
        </p:txBody>
      </p:sp>
      <p:sp>
        <p:nvSpPr>
          <p:cNvPr id="3" name="Content Placeholder 2"/>
          <p:cNvSpPr>
            <a:spLocks noGrp="1"/>
          </p:cNvSpPr>
          <p:nvPr>
            <p:ph idx="1"/>
          </p:nvPr>
        </p:nvSpPr>
        <p:spPr>
          <a:xfrm>
            <a:off x="495300" y="1600200"/>
            <a:ext cx="9067800" cy="4876800"/>
          </a:xfrm>
        </p:spPr>
        <p:txBody>
          <a:bodyPr>
            <a:normAutofit/>
          </a:bodyPr>
          <a:lstStyle/>
          <a:p>
            <a:pPr marL="0" indent="0">
              <a:buNone/>
            </a:pPr>
            <a:r>
              <a:rPr lang="en-US" sz="3600" b="1" dirty="0"/>
              <a:t>S= Sorry</a:t>
            </a:r>
          </a:p>
          <a:p>
            <a:pPr marL="0" indent="0">
              <a:buNone/>
            </a:pPr>
            <a:r>
              <a:rPr lang="en-US" sz="3600" b="1" dirty="0" smtClean="0"/>
              <a:t>   T</a:t>
            </a:r>
            <a:r>
              <a:rPr lang="en-US" sz="3600" b="1" dirty="0"/>
              <a:t>= Thank you</a:t>
            </a:r>
          </a:p>
          <a:p>
            <a:pPr marL="0" indent="0">
              <a:buNone/>
            </a:pPr>
            <a:r>
              <a:rPr lang="en-US" sz="3600" b="1" dirty="0" smtClean="0"/>
              <a:t>       A</a:t>
            </a:r>
            <a:r>
              <a:rPr lang="en-US" sz="3600" b="1" dirty="0"/>
              <a:t>= Act</a:t>
            </a:r>
          </a:p>
          <a:p>
            <a:pPr marL="0" indent="0">
              <a:buNone/>
            </a:pPr>
            <a:r>
              <a:rPr lang="en-US" sz="3600" b="1" dirty="0" smtClean="0"/>
              <a:t>           R</a:t>
            </a:r>
            <a:r>
              <a:rPr lang="en-US" sz="3600" b="1" dirty="0"/>
              <a:t>= Recover</a:t>
            </a:r>
          </a:p>
          <a:p>
            <a:pPr marL="0" indent="0">
              <a:buNone/>
            </a:pPr>
            <a:r>
              <a:rPr lang="en-US" sz="3600" b="1" dirty="0" smtClean="0"/>
              <a:t>               S</a:t>
            </a:r>
            <a:r>
              <a:rPr lang="en-US" sz="3600" b="1" dirty="0"/>
              <a:t>= </a:t>
            </a:r>
            <a:r>
              <a:rPr lang="en-US" sz="3600" b="1" dirty="0" smtClean="0"/>
              <a:t>Share</a:t>
            </a:r>
          </a:p>
          <a:p>
            <a:pPr marL="0" indent="0" algn="ctr">
              <a:buNone/>
            </a:pPr>
            <a:r>
              <a:rPr lang="en-US" b="1" dirty="0" smtClean="0">
                <a:hlinkClick r:id="rId3"/>
              </a:rPr>
              <a:t>STARS </a:t>
            </a:r>
            <a:r>
              <a:rPr lang="en-US" b="1" dirty="0">
                <a:hlinkClick r:id="rId3"/>
              </a:rPr>
              <a:t>Complaint Technique</a:t>
            </a:r>
            <a:endParaRPr lang="en-US" b="1" dirty="0"/>
          </a:p>
        </p:txBody>
      </p:sp>
      <p:pic>
        <p:nvPicPr>
          <p:cNvPr id="3074" name="Picture 2" descr="Star, Yellow, Tiny, Single, One, Br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45250">
            <a:off x="4055230" y="2325007"/>
            <a:ext cx="4381500" cy="21907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5980" y="5941274"/>
            <a:ext cx="2406650" cy="732182"/>
          </a:xfrm>
          <a:prstGeom prst="rect">
            <a:avLst/>
          </a:prstGeom>
        </p:spPr>
      </p:pic>
    </p:spTree>
    <p:extLst>
      <p:ext uri="{BB962C8B-B14F-4D97-AF65-F5344CB8AC3E}">
        <p14:creationId xmlns:p14="http://schemas.microsoft.com/office/powerpoint/2010/main" val="21612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2057400"/>
          </a:xfrm>
        </p:spPr>
        <p:txBody>
          <a:bodyPr>
            <a:normAutofit lnSpcReduction="10000"/>
          </a:bodyPr>
          <a:lstStyle/>
          <a:p>
            <a:pPr marL="0" indent="0">
              <a:buNone/>
            </a:pPr>
            <a:endParaRPr lang="en-US" dirty="0"/>
          </a:p>
          <a:p>
            <a:pPr marL="0" indent="0" algn="ctr">
              <a:buNone/>
            </a:pPr>
            <a:r>
              <a:rPr lang="en-US" sz="3600" b="1" i="1" dirty="0"/>
              <a:t>End result should always be a </a:t>
            </a:r>
            <a:br>
              <a:rPr lang="en-US" sz="3600" b="1" i="1" dirty="0"/>
            </a:br>
            <a:r>
              <a:rPr lang="en-US" sz="3600" b="1" i="1" dirty="0"/>
              <a:t>Win Win situation for both the customer and you.</a:t>
            </a:r>
          </a:p>
        </p:txBody>
      </p:sp>
      <p:pic>
        <p:nvPicPr>
          <p:cNvPr id="2" name="Picture 1"/>
          <p:cNvPicPr>
            <a:picLocks noChangeAspect="1"/>
          </p:cNvPicPr>
          <p:nvPr/>
        </p:nvPicPr>
        <p:blipFill>
          <a:blip r:embed="rId3"/>
          <a:stretch>
            <a:fillRect/>
          </a:stretch>
        </p:blipFill>
        <p:spPr>
          <a:xfrm>
            <a:off x="2062162" y="2609850"/>
            <a:ext cx="4867275" cy="32385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5867400"/>
            <a:ext cx="2406650" cy="732182"/>
          </a:xfrm>
          <a:prstGeom prst="rect">
            <a:avLst/>
          </a:prstGeom>
        </p:spPr>
      </p:pic>
    </p:spTree>
    <p:extLst>
      <p:ext uri="{BB962C8B-B14F-4D97-AF65-F5344CB8AC3E}">
        <p14:creationId xmlns:p14="http://schemas.microsoft.com/office/powerpoint/2010/main" val="35004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38200"/>
            <a:ext cx="8229600" cy="1752600"/>
          </a:xfrm>
        </p:spPr>
        <p:txBody>
          <a:bodyPr>
            <a:noAutofit/>
          </a:bodyPr>
          <a:lstStyle/>
          <a:p>
            <a:pPr algn="ctr"/>
            <a:r>
              <a:rPr lang="en-US" sz="4800" dirty="0"/>
              <a:t>Research has shown that communication consists of: </a:t>
            </a:r>
            <a:br>
              <a:rPr lang="en-US" sz="4800" dirty="0"/>
            </a:br>
            <a:endParaRPr lang="en-US" sz="4800" dirty="0"/>
          </a:p>
        </p:txBody>
      </p:sp>
      <p:sp>
        <p:nvSpPr>
          <p:cNvPr id="3" name="Content Placeholder 2"/>
          <p:cNvSpPr>
            <a:spLocks noGrp="1"/>
          </p:cNvSpPr>
          <p:nvPr>
            <p:ph idx="1"/>
          </p:nvPr>
        </p:nvSpPr>
        <p:spPr>
          <a:xfrm>
            <a:off x="502920" y="2514600"/>
            <a:ext cx="8229600" cy="4038600"/>
          </a:xfrm>
        </p:spPr>
        <p:txBody>
          <a:bodyPr>
            <a:normAutofit/>
          </a:bodyPr>
          <a:lstStyle/>
          <a:p>
            <a:r>
              <a:rPr lang="en-US" sz="4800" dirty="0"/>
              <a:t>55% body language</a:t>
            </a:r>
          </a:p>
          <a:p>
            <a:r>
              <a:rPr lang="en-US" sz="4800" dirty="0"/>
              <a:t>38% tonality and </a:t>
            </a:r>
          </a:p>
          <a:p>
            <a:r>
              <a:rPr lang="en-US" sz="4800" dirty="0"/>
              <a:t>7% words</a:t>
            </a:r>
          </a:p>
        </p:txBody>
      </p:sp>
      <p:pic>
        <p:nvPicPr>
          <p:cNvPr id="4" name="Picture 3"/>
          <p:cNvPicPr>
            <a:picLocks noChangeAspect="1"/>
          </p:cNvPicPr>
          <p:nvPr/>
        </p:nvPicPr>
        <p:blipFill>
          <a:blip r:embed="rId3"/>
          <a:stretch>
            <a:fillRect/>
          </a:stretch>
        </p:blipFill>
        <p:spPr>
          <a:xfrm>
            <a:off x="5867400" y="3352800"/>
            <a:ext cx="2240952" cy="2514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7219" y="5821018"/>
            <a:ext cx="2406650" cy="732182"/>
          </a:xfrm>
          <a:prstGeom prst="rect">
            <a:avLst/>
          </a:prstGeom>
        </p:spPr>
      </p:pic>
    </p:spTree>
    <p:extLst>
      <p:ext uri="{BB962C8B-B14F-4D97-AF65-F5344CB8AC3E}">
        <p14:creationId xmlns:p14="http://schemas.microsoft.com/office/powerpoint/2010/main" val="57446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250" fill="hold"/>
                                        <p:tgtEl>
                                          <p:spTgt spid="4"/>
                                        </p:tgtEl>
                                        <p:attrNameLst>
                                          <p:attrName>ppt_w</p:attrName>
                                        </p:attrNameLst>
                                      </p:cBhvr>
                                      <p:tavLst>
                                        <p:tav tm="0">
                                          <p:val>
                                            <p:fltVal val="0"/>
                                          </p:val>
                                        </p:tav>
                                        <p:tav tm="100000">
                                          <p:val>
                                            <p:strVal val="#ppt_w"/>
                                          </p:val>
                                        </p:tav>
                                      </p:tavLst>
                                    </p:anim>
                                    <p:anim calcmode="lin" valueType="num">
                                      <p:cBhvr>
                                        <p:cTn id="8" dur="1250" fill="hold"/>
                                        <p:tgtEl>
                                          <p:spTgt spid="4"/>
                                        </p:tgtEl>
                                        <p:attrNameLst>
                                          <p:attrName>ppt_h</p:attrName>
                                        </p:attrNameLst>
                                      </p:cBhvr>
                                      <p:tavLst>
                                        <p:tav tm="0">
                                          <p:val>
                                            <p:fltVal val="0"/>
                                          </p:val>
                                        </p:tav>
                                        <p:tav tm="100000">
                                          <p:val>
                                            <p:strVal val="#ppt_h"/>
                                          </p:val>
                                        </p:tav>
                                      </p:tavLst>
                                    </p:anim>
                                    <p:anim calcmode="lin" valueType="num">
                                      <p:cBhvr>
                                        <p:cTn id="9" dur="1250" fill="hold"/>
                                        <p:tgtEl>
                                          <p:spTgt spid="4"/>
                                        </p:tgtEl>
                                        <p:attrNameLst>
                                          <p:attrName>style.rotation</p:attrName>
                                        </p:attrNameLst>
                                      </p:cBhvr>
                                      <p:tavLst>
                                        <p:tav tm="0">
                                          <p:val>
                                            <p:fltVal val="90"/>
                                          </p:val>
                                        </p:tav>
                                        <p:tav tm="100000">
                                          <p:val>
                                            <p:fltVal val="0"/>
                                          </p:val>
                                        </p:tav>
                                      </p:tavLst>
                                    </p:anim>
                                    <p:animEffect transition="in" filter="fade">
                                      <p:cBhvr>
                                        <p:cTn id="10"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400" b="1" dirty="0"/>
              <a:t>Professional Qualities in Customer Service</a:t>
            </a:r>
          </a:p>
        </p:txBody>
      </p:sp>
      <p:sp>
        <p:nvSpPr>
          <p:cNvPr id="3" name="Content Placeholder 2"/>
          <p:cNvSpPr>
            <a:spLocks noGrp="1"/>
          </p:cNvSpPr>
          <p:nvPr>
            <p:ph idx="1"/>
          </p:nvPr>
        </p:nvSpPr>
        <p:spPr/>
        <p:txBody>
          <a:bodyPr/>
          <a:lstStyle/>
          <a:p>
            <a:r>
              <a:rPr lang="en-US" b="1" u="sng" dirty="0"/>
              <a:t>Friendliness-</a:t>
            </a:r>
            <a:r>
              <a:rPr lang="en-US" dirty="0"/>
              <a:t> the most basic and associated with courtesy and politeness.</a:t>
            </a:r>
          </a:p>
          <a:p>
            <a:r>
              <a:rPr lang="en-US" b="1" u="sng" dirty="0"/>
              <a:t>Empathy-</a:t>
            </a:r>
            <a:r>
              <a:rPr lang="en-US" b="1" dirty="0"/>
              <a:t> </a:t>
            </a:r>
            <a:r>
              <a:rPr lang="en-US" dirty="0"/>
              <a:t>the customer needs to know what the service provider appreciates their wants and circumstances.</a:t>
            </a:r>
          </a:p>
          <a:p>
            <a:r>
              <a:rPr lang="en-US" b="1" u="sng" dirty="0"/>
              <a:t>Fairness-</a:t>
            </a:r>
            <a:r>
              <a:rPr lang="en-US" b="1" dirty="0"/>
              <a:t> </a:t>
            </a:r>
            <a:r>
              <a:rPr lang="en-US" dirty="0"/>
              <a:t>the customers wants to feel they receive adequate attention and reasonable answers.</a:t>
            </a:r>
          </a:p>
          <a:p>
            <a:r>
              <a:rPr lang="en-US" b="1" u="sng" dirty="0"/>
              <a:t>Control-</a:t>
            </a:r>
            <a:r>
              <a:rPr lang="en-US" dirty="0"/>
              <a:t> the customer wants to feel his/her wants and input has influence on the outcome.</a:t>
            </a:r>
          </a:p>
          <a:p>
            <a:r>
              <a:rPr lang="en-US" b="1" u="sng" dirty="0"/>
              <a:t>Information-</a:t>
            </a:r>
            <a:r>
              <a:rPr lang="en-US" dirty="0"/>
              <a:t> customers wants to know about products and services but in a pertinent and time-sensitive manner</a:t>
            </a: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197" y="5821018"/>
            <a:ext cx="2406650" cy="732182"/>
          </a:xfrm>
          <a:prstGeom prst="rect">
            <a:avLst/>
          </a:prstGeom>
        </p:spPr>
      </p:pic>
    </p:spTree>
    <p:extLst>
      <p:ext uri="{BB962C8B-B14F-4D97-AF65-F5344CB8AC3E}">
        <p14:creationId xmlns:p14="http://schemas.microsoft.com/office/powerpoint/2010/main" val="568373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229600" cy="990600"/>
          </a:xfrm>
        </p:spPr>
        <p:txBody>
          <a:bodyPr>
            <a:normAutofit fontScale="90000"/>
          </a:bodyPr>
          <a:lstStyle/>
          <a:p>
            <a:pPr algn="ctr"/>
            <a:r>
              <a:rPr lang="en-US" dirty="0"/>
              <a:t>Dining is one place to</a:t>
            </a:r>
            <a:br>
              <a:rPr lang="en-US" dirty="0"/>
            </a:br>
            <a:r>
              <a:rPr lang="en-US" dirty="0"/>
              <a:t> shine in customer service. </a:t>
            </a:r>
          </a:p>
        </p:txBody>
      </p:sp>
      <p:sp>
        <p:nvSpPr>
          <p:cNvPr id="3" name="Content Placeholder 2"/>
          <p:cNvSpPr>
            <a:spLocks noGrp="1"/>
          </p:cNvSpPr>
          <p:nvPr>
            <p:ph idx="1"/>
          </p:nvPr>
        </p:nvSpPr>
        <p:spPr>
          <a:xfrm>
            <a:off x="609600" y="2057400"/>
            <a:ext cx="8229600" cy="4876800"/>
          </a:xfrm>
        </p:spPr>
        <p:txBody>
          <a:bodyPr/>
          <a:lstStyle/>
          <a:p>
            <a:r>
              <a:rPr lang="en-US" dirty="0"/>
              <a:t>Eating is a social event. Studies show people eat 30% more when dining socially.</a:t>
            </a:r>
          </a:p>
          <a:p>
            <a:r>
              <a:rPr lang="en-US" dirty="0"/>
              <a:t>How does your dining experience make people feel?</a:t>
            </a:r>
          </a:p>
          <a:p>
            <a:r>
              <a:rPr lang="en-US" dirty="0"/>
              <a:t>Go and sit at a table and have the experience first hand. Does it make you feel good? Are there good smells and sounds around you? </a:t>
            </a:r>
          </a:p>
          <a:p>
            <a:r>
              <a:rPr lang="en-US" dirty="0"/>
              <a:t>If not, </a:t>
            </a:r>
            <a:r>
              <a:rPr lang="en-US" dirty="0" smtClean="0"/>
              <a:t>fear </a:t>
            </a:r>
            <a:r>
              <a:rPr lang="en-US" dirty="0"/>
              <a:t>not, there are small ways to make big changes in dining whether in room or in the dining room.</a:t>
            </a:r>
          </a:p>
          <a:p>
            <a:r>
              <a:rPr lang="en-US" dirty="0"/>
              <a:t>See what one Optima Award Winner did in  2003.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5867400"/>
            <a:ext cx="2406650" cy="732182"/>
          </a:xfrm>
          <a:prstGeom prst="rect">
            <a:avLst/>
          </a:prstGeom>
        </p:spPr>
      </p:pic>
    </p:spTree>
    <p:extLst>
      <p:ext uri="{BB962C8B-B14F-4D97-AF65-F5344CB8AC3E}">
        <p14:creationId xmlns:p14="http://schemas.microsoft.com/office/powerpoint/2010/main" val="544119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Glen Cove SNF, Long Island, NY – A Five Star Dining Experience</a:t>
            </a:r>
          </a:p>
        </p:txBody>
      </p:sp>
      <p:sp>
        <p:nvSpPr>
          <p:cNvPr id="3" name="Content Placeholder 2"/>
          <p:cNvSpPr>
            <a:spLocks noGrp="1"/>
          </p:cNvSpPr>
          <p:nvPr>
            <p:ph idx="1"/>
          </p:nvPr>
        </p:nvSpPr>
        <p:spPr/>
        <p:txBody>
          <a:bodyPr>
            <a:normAutofit/>
          </a:bodyPr>
          <a:lstStyle/>
          <a:p>
            <a:endParaRPr lang="en-US" dirty="0"/>
          </a:p>
          <a:p>
            <a:r>
              <a:rPr lang="en-US" dirty="0"/>
              <a:t>After obtaining customer service reviews to determine areas requiring improvement.  </a:t>
            </a:r>
          </a:p>
          <a:p>
            <a:endParaRPr lang="en-US" dirty="0"/>
          </a:p>
          <a:p>
            <a:r>
              <a:rPr lang="en-US" dirty="0"/>
              <a:t>The Focus committees met weekly to conceive, develop and implement changes. The focus committee consisted of Food Service Supervisor, Director of Nursing, Administrator and Director of Therapeutic </a:t>
            </a:r>
            <a:r>
              <a:rPr lang="en-US" dirty="0" smtClean="0"/>
              <a:t>Recreation (you will </a:t>
            </a:r>
            <a:r>
              <a:rPr lang="en-US" dirty="0"/>
              <a:t>want to include Residents </a:t>
            </a:r>
            <a:r>
              <a:rPr lang="en-US" dirty="0" smtClean="0"/>
              <a:t>too). </a:t>
            </a:r>
            <a:r>
              <a:rPr lang="en-US" dirty="0"/>
              <a:t>The focus committee established four basic interventions:</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0150" y="5765895"/>
            <a:ext cx="2406650" cy="732182"/>
          </a:xfrm>
          <a:prstGeom prst="rect">
            <a:avLst/>
          </a:prstGeom>
        </p:spPr>
      </p:pic>
    </p:spTree>
    <p:extLst>
      <p:ext uri="{BB962C8B-B14F-4D97-AF65-F5344CB8AC3E}">
        <p14:creationId xmlns:p14="http://schemas.microsoft.com/office/powerpoint/2010/main" val="3632498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990600"/>
          </a:xfrm>
        </p:spPr>
        <p:txBody>
          <a:bodyPr>
            <a:normAutofit fontScale="90000"/>
          </a:bodyPr>
          <a:lstStyle/>
          <a:p>
            <a:pPr algn="ctr"/>
            <a:r>
              <a:rPr lang="en-US" dirty="0"/>
              <a:t>“Food can change a mood, evoke a smile, and inspire the uninspired.” </a:t>
            </a:r>
          </a:p>
        </p:txBody>
      </p:sp>
      <p:pic>
        <p:nvPicPr>
          <p:cNvPr id="5" name="Content Placeholder 4"/>
          <p:cNvPicPr>
            <a:picLocks noGrp="1" noChangeAspect="1"/>
          </p:cNvPicPr>
          <p:nvPr>
            <p:ph idx="1"/>
          </p:nvPr>
        </p:nvPicPr>
        <p:blipFill>
          <a:blip r:embed="rId3"/>
          <a:stretch>
            <a:fillRect/>
          </a:stretch>
        </p:blipFill>
        <p:spPr>
          <a:xfrm>
            <a:off x="1524000" y="1888787"/>
            <a:ext cx="5908814" cy="393920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6350" y="5844209"/>
            <a:ext cx="2406650" cy="732182"/>
          </a:xfrm>
          <a:prstGeom prst="rect">
            <a:avLst/>
          </a:prstGeom>
        </p:spPr>
      </p:pic>
    </p:spTree>
    <p:extLst>
      <p:ext uri="{BB962C8B-B14F-4D97-AF65-F5344CB8AC3E}">
        <p14:creationId xmlns:p14="http://schemas.microsoft.com/office/powerpoint/2010/main" val="118922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Changes: Plan, Do, Study, Act</a:t>
            </a:r>
          </a:p>
        </p:txBody>
      </p:sp>
      <p:sp>
        <p:nvSpPr>
          <p:cNvPr id="3" name="Content Placeholder 2"/>
          <p:cNvSpPr>
            <a:spLocks noGrp="1"/>
          </p:cNvSpPr>
          <p:nvPr>
            <p:ph idx="1"/>
          </p:nvPr>
        </p:nvSpPr>
        <p:spPr>
          <a:xfrm>
            <a:off x="304800" y="1524000"/>
            <a:ext cx="8534400" cy="4876800"/>
          </a:xfrm>
        </p:spPr>
        <p:txBody>
          <a:bodyPr>
            <a:normAutofit fontScale="92500"/>
          </a:bodyPr>
          <a:lstStyle/>
          <a:p>
            <a:pPr lvl="0"/>
            <a:r>
              <a:rPr lang="en-US" b="1" u="sng" dirty="0"/>
              <a:t>Waiter/Waitress:</a:t>
            </a:r>
            <a:r>
              <a:rPr lang="en-US" dirty="0"/>
              <a:t> At your service. The focus committee determined that the reason the food was served at less than ideal temperature was the lack of expedience with which the food was served.  The committee determined that if additional workers besides the C N A‘s and nurses distributed the trays, the trays could be delivered within MINUTES. It worked.</a:t>
            </a:r>
          </a:p>
          <a:p>
            <a:pPr lvl="0"/>
            <a:r>
              <a:rPr lang="en-US" b="1" u="sng" dirty="0"/>
              <a:t>Mood is magic</a:t>
            </a:r>
            <a:r>
              <a:rPr lang="en-US" dirty="0"/>
              <a:t>: Addressing the ambience. How people talked.</a:t>
            </a:r>
          </a:p>
          <a:p>
            <a:pPr lvl="0"/>
            <a:r>
              <a:rPr lang="en-US" b="1" u="sng" dirty="0"/>
              <a:t>Creative cooking</a:t>
            </a:r>
            <a:r>
              <a:rPr lang="en-US" dirty="0"/>
              <a:t>: Making use of culinary experts.  The RD and Chef team.</a:t>
            </a:r>
          </a:p>
          <a:p>
            <a:pPr lvl="0"/>
            <a:r>
              <a:rPr lang="en-US" b="1" u="sng" dirty="0"/>
              <a:t>A democracy</a:t>
            </a:r>
            <a:r>
              <a:rPr lang="en-US" dirty="0"/>
              <a:t>: Voting for food. The focus committee established a food committee designed to serve as the collective voice for the residents met monthly with the focus committee.</a:t>
            </a:r>
          </a:p>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5867400"/>
            <a:ext cx="2406650" cy="732182"/>
          </a:xfrm>
          <a:prstGeom prst="rect">
            <a:avLst/>
          </a:prstGeom>
        </p:spPr>
      </p:pic>
    </p:spTree>
    <p:extLst>
      <p:ext uri="{BB962C8B-B14F-4D97-AF65-F5344CB8AC3E}">
        <p14:creationId xmlns:p14="http://schemas.microsoft.com/office/powerpoint/2010/main" val="3957181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Actions Huge Returns</a:t>
            </a:r>
          </a:p>
        </p:txBody>
      </p:sp>
      <p:sp>
        <p:nvSpPr>
          <p:cNvPr id="3" name="Content Placeholder 2"/>
          <p:cNvSpPr>
            <a:spLocks noGrp="1"/>
          </p:cNvSpPr>
          <p:nvPr>
            <p:ph idx="1"/>
          </p:nvPr>
        </p:nvSpPr>
        <p:spPr/>
        <p:txBody>
          <a:bodyPr>
            <a:normAutofit lnSpcReduction="10000"/>
          </a:bodyPr>
          <a:lstStyle/>
          <a:p>
            <a:r>
              <a:rPr lang="en-US" dirty="0"/>
              <a:t>Smiling</a:t>
            </a:r>
          </a:p>
          <a:p>
            <a:r>
              <a:rPr lang="en-US" dirty="0"/>
              <a:t>Eye Contact</a:t>
            </a:r>
          </a:p>
          <a:p>
            <a:r>
              <a:rPr lang="en-US" dirty="0"/>
              <a:t>How you look</a:t>
            </a:r>
          </a:p>
          <a:p>
            <a:r>
              <a:rPr lang="en-US" dirty="0"/>
              <a:t>Firm and professional hand </a:t>
            </a:r>
            <a:r>
              <a:rPr lang="en-US" dirty="0" smtClean="0"/>
              <a:t>shake</a:t>
            </a:r>
            <a:endParaRPr lang="en-US" dirty="0"/>
          </a:p>
          <a:p>
            <a:r>
              <a:rPr lang="en-US" dirty="0"/>
              <a:t>Be attentive (slightly lean towards your customer and nod your head ever so slightly to indicate you are listening)</a:t>
            </a:r>
          </a:p>
          <a:p>
            <a:r>
              <a:rPr lang="en-US" dirty="0"/>
              <a:t>Use friendly and amicable tone of voice</a:t>
            </a:r>
          </a:p>
          <a:p>
            <a:r>
              <a:rPr lang="en-US" dirty="0"/>
              <a:t>Use hand gesture to emphasize what you say and to emphasize your feeling</a:t>
            </a:r>
          </a:p>
          <a:p>
            <a:r>
              <a:rPr lang="en-US" dirty="0" smtClean="0"/>
              <a:t>Observe </a:t>
            </a:r>
            <a:r>
              <a:rPr lang="en-US" dirty="0"/>
              <a:t>how the customers react positively to the service</a:t>
            </a:r>
          </a:p>
          <a:p>
            <a:r>
              <a:rPr lang="en-US" dirty="0"/>
              <a:t>Personal space</a:t>
            </a:r>
          </a:p>
          <a:p>
            <a:r>
              <a:rPr lang="en-US" dirty="0"/>
              <a:t>Posture</a:t>
            </a:r>
          </a:p>
          <a:p>
            <a:endParaRPr lang="en-US" dirty="0"/>
          </a:p>
        </p:txBody>
      </p:sp>
      <p:pic>
        <p:nvPicPr>
          <p:cNvPr id="4" name="Picture 3"/>
          <p:cNvPicPr>
            <a:picLocks noChangeAspect="1"/>
          </p:cNvPicPr>
          <p:nvPr/>
        </p:nvPicPr>
        <p:blipFill>
          <a:blip r:embed="rId3"/>
          <a:stretch>
            <a:fillRect/>
          </a:stretch>
        </p:blipFill>
        <p:spPr>
          <a:xfrm>
            <a:off x="6019800" y="1524000"/>
            <a:ext cx="1519046" cy="1140124"/>
          </a:xfrm>
          <a:prstGeom prst="rect">
            <a:avLst/>
          </a:prstGeom>
        </p:spPr>
      </p:pic>
      <p:pic>
        <p:nvPicPr>
          <p:cNvPr id="5" name="Picture 4"/>
          <p:cNvPicPr>
            <a:picLocks noChangeAspect="1"/>
          </p:cNvPicPr>
          <p:nvPr/>
        </p:nvPicPr>
        <p:blipFill>
          <a:blip r:embed="rId3"/>
          <a:stretch>
            <a:fillRect/>
          </a:stretch>
        </p:blipFill>
        <p:spPr>
          <a:xfrm>
            <a:off x="6044184" y="1524000"/>
            <a:ext cx="1862328" cy="13977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5521" y="5856686"/>
            <a:ext cx="2406650" cy="732182"/>
          </a:xfrm>
          <a:prstGeom prst="rect">
            <a:avLst/>
          </a:prstGeom>
        </p:spPr>
      </p:pic>
    </p:spTree>
    <p:extLst>
      <p:ext uri="{BB962C8B-B14F-4D97-AF65-F5344CB8AC3E}">
        <p14:creationId xmlns:p14="http://schemas.microsoft.com/office/powerpoint/2010/main" val="303345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It’s Not What You Say, It’s How You Say It!</a:t>
            </a:r>
          </a:p>
        </p:txBody>
      </p:sp>
      <p:sp>
        <p:nvSpPr>
          <p:cNvPr id="3" name="Content Placeholder 2"/>
          <p:cNvSpPr>
            <a:spLocks noGrp="1"/>
          </p:cNvSpPr>
          <p:nvPr>
            <p:ph idx="1"/>
          </p:nvPr>
        </p:nvSpPr>
        <p:spPr>
          <a:xfrm>
            <a:off x="304800" y="1828800"/>
            <a:ext cx="8229600" cy="4876800"/>
          </a:xfrm>
        </p:spPr>
        <p:txBody>
          <a:bodyPr/>
          <a:lstStyle/>
          <a:p>
            <a:r>
              <a:rPr lang="en-US" b="1" u="sng" dirty="0"/>
              <a:t>A flat tone of voice </a:t>
            </a:r>
            <a:r>
              <a:rPr lang="en-US" dirty="0"/>
              <a:t>says to the customer, “I don’t like my job and would rather be elsewhere.”</a:t>
            </a:r>
          </a:p>
          <a:p>
            <a:r>
              <a:rPr lang="en-US" b="1" u="sng" dirty="0"/>
              <a:t>Slow pitch and presentation </a:t>
            </a:r>
            <a:r>
              <a:rPr lang="en-US" dirty="0"/>
              <a:t>says, “I am sad and lonely-do not bother me.”</a:t>
            </a:r>
          </a:p>
          <a:p>
            <a:r>
              <a:rPr lang="en-US" b="1" u="sng" dirty="0"/>
              <a:t>A high pitch, rapid voice</a:t>
            </a:r>
            <a:r>
              <a:rPr lang="en-US" dirty="0"/>
              <a:t> says, “ I am enthusiastic and excited!”</a:t>
            </a:r>
          </a:p>
          <a:p>
            <a:r>
              <a:rPr lang="en-US" b="1" u="sng" dirty="0"/>
              <a:t>A loud voice </a:t>
            </a:r>
            <a:r>
              <a:rPr lang="en-US" dirty="0"/>
              <a:t>says, “I’m angry and aggressive.”</a:t>
            </a:r>
          </a:p>
          <a:p>
            <a:r>
              <a:rPr lang="en-US" b="1" u="sng" dirty="0"/>
              <a:t>Choice of words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7712" y="5791200"/>
            <a:ext cx="2406650" cy="732182"/>
          </a:xfrm>
          <a:prstGeom prst="rect">
            <a:avLst/>
          </a:prstGeom>
        </p:spPr>
      </p:pic>
    </p:spTree>
    <p:extLst>
      <p:ext uri="{BB962C8B-B14F-4D97-AF65-F5344CB8AC3E}">
        <p14:creationId xmlns:p14="http://schemas.microsoft.com/office/powerpoint/2010/main" val="3111572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Learning Outcome</a:t>
            </a:r>
          </a:p>
        </p:txBody>
      </p:sp>
      <p:sp>
        <p:nvSpPr>
          <p:cNvPr id="3" name="Content Placeholder 2"/>
          <p:cNvSpPr>
            <a:spLocks noGrp="1"/>
          </p:cNvSpPr>
          <p:nvPr>
            <p:ph idx="1"/>
          </p:nvPr>
        </p:nvSpPr>
        <p:spPr>
          <a:xfrm>
            <a:off x="457200" y="2057400"/>
            <a:ext cx="8229600" cy="4419600"/>
          </a:xfrm>
        </p:spPr>
        <p:txBody>
          <a:bodyPr>
            <a:normAutofit/>
          </a:bodyPr>
          <a:lstStyle/>
          <a:p>
            <a:r>
              <a:rPr lang="en-US" dirty="0" smtClean="0"/>
              <a:t>Begin thinking </a:t>
            </a:r>
            <a:r>
              <a:rPr lang="en-US" dirty="0"/>
              <a:t>in a </a:t>
            </a:r>
            <a:r>
              <a:rPr lang="en-US" b="1" dirty="0"/>
              <a:t>“</a:t>
            </a:r>
            <a:r>
              <a:rPr lang="en-US" b="1" dirty="0" smtClean="0"/>
              <a:t>CUSTOMER CENTRIC</a:t>
            </a:r>
            <a:r>
              <a:rPr lang="en-US" b="1" dirty="0"/>
              <a:t>”</a:t>
            </a:r>
            <a:r>
              <a:rPr lang="en-US" dirty="0"/>
              <a:t> way </a:t>
            </a:r>
          </a:p>
          <a:p>
            <a:r>
              <a:rPr lang="en-US" dirty="0" smtClean="0"/>
              <a:t>Able to identify </a:t>
            </a:r>
            <a:r>
              <a:rPr lang="en-US" dirty="0"/>
              <a:t>internal and external </a:t>
            </a:r>
            <a:r>
              <a:rPr lang="en-US" dirty="0" smtClean="0"/>
              <a:t>customers</a:t>
            </a:r>
            <a:endParaRPr lang="en-US" dirty="0"/>
          </a:p>
          <a:p>
            <a:r>
              <a:rPr lang="en-US" dirty="0" smtClean="0">
                <a:solidFill>
                  <a:srgbClr val="FF0000"/>
                </a:solidFill>
              </a:rPr>
              <a:t>Be prepared </a:t>
            </a:r>
            <a:r>
              <a:rPr lang="en-US" dirty="0">
                <a:solidFill>
                  <a:srgbClr val="FF0000"/>
                </a:solidFill>
              </a:rPr>
              <a:t>to handle demanding customers and difficult </a:t>
            </a:r>
            <a:r>
              <a:rPr lang="en-US" dirty="0" smtClean="0">
                <a:solidFill>
                  <a:srgbClr val="FF0000"/>
                </a:solidFill>
              </a:rPr>
              <a:t>situations</a:t>
            </a:r>
            <a:endParaRPr lang="en-US" dirty="0">
              <a:solidFill>
                <a:srgbClr val="FF0000"/>
              </a:solidFill>
            </a:endParaRPr>
          </a:p>
          <a:p>
            <a:r>
              <a:rPr lang="en-US" dirty="0"/>
              <a:t>Explain service language and its importance in communicating with customers</a:t>
            </a:r>
          </a:p>
          <a:p>
            <a:r>
              <a:rPr lang="en-US" dirty="0" smtClean="0"/>
              <a:t>Describe </a:t>
            </a:r>
            <a:r>
              <a:rPr lang="en-US" dirty="0"/>
              <a:t>exceptional customer service</a:t>
            </a:r>
          </a:p>
          <a:p>
            <a:r>
              <a:rPr lang="en-US" dirty="0"/>
              <a:t>Identify the benefits of great customer </a:t>
            </a:r>
            <a:r>
              <a:rPr lang="en-US" dirty="0" smtClean="0"/>
              <a:t>service.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8033" y="5867400"/>
            <a:ext cx="2406650" cy="732182"/>
          </a:xfrm>
          <a:prstGeom prst="rect">
            <a:avLst/>
          </a:prstGeom>
        </p:spPr>
      </p:pic>
    </p:spTree>
    <p:extLst>
      <p:ext uri="{BB962C8B-B14F-4D97-AF65-F5344CB8AC3E}">
        <p14:creationId xmlns:p14="http://schemas.microsoft.com/office/powerpoint/2010/main" val="1752529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470F6-20C3-704A-863E-A26DA8DA8B89}"/>
              </a:ext>
            </a:extLst>
          </p:cNvPr>
          <p:cNvSpPr>
            <a:spLocks noGrp="1"/>
          </p:cNvSpPr>
          <p:nvPr>
            <p:ph type="title"/>
          </p:nvPr>
        </p:nvSpPr>
        <p:spPr/>
        <p:txBody>
          <a:bodyPr/>
          <a:lstStyle/>
          <a:p>
            <a:r>
              <a:rPr lang="en-US" dirty="0"/>
              <a:t>Principles of Word Choice</a:t>
            </a:r>
          </a:p>
        </p:txBody>
      </p:sp>
      <p:sp>
        <p:nvSpPr>
          <p:cNvPr id="3" name="Content Placeholder 2">
            <a:extLst>
              <a:ext uri="{FF2B5EF4-FFF2-40B4-BE49-F238E27FC236}">
                <a16:creationId xmlns:a16="http://schemas.microsoft.com/office/drawing/2014/main" id="{0AE9A8F6-E1FC-1C4A-8BAF-FA5C10206F46}"/>
              </a:ext>
            </a:extLst>
          </p:cNvPr>
          <p:cNvSpPr>
            <a:spLocks noGrp="1"/>
          </p:cNvSpPr>
          <p:nvPr>
            <p:ph idx="1"/>
          </p:nvPr>
        </p:nvSpPr>
        <p:spPr>
          <a:xfrm>
            <a:off x="190500" y="1600200"/>
            <a:ext cx="8763000" cy="4876800"/>
          </a:xfrm>
        </p:spPr>
        <p:txBody>
          <a:bodyPr/>
          <a:lstStyle/>
          <a:p>
            <a:r>
              <a:rPr lang="en-US" dirty="0"/>
              <a:t>Choose understandable words</a:t>
            </a:r>
          </a:p>
          <a:p>
            <a:r>
              <a:rPr lang="en-US" dirty="0"/>
              <a:t>Use specific, precise words</a:t>
            </a:r>
          </a:p>
          <a:p>
            <a:r>
              <a:rPr lang="en-US" dirty="0"/>
              <a:t>Choose strong words</a:t>
            </a:r>
          </a:p>
          <a:p>
            <a:r>
              <a:rPr lang="en-US" dirty="0"/>
              <a:t>Emphasize positive words</a:t>
            </a:r>
          </a:p>
          <a:p>
            <a:r>
              <a:rPr lang="en-US" dirty="0"/>
              <a:t>Avoid overused words</a:t>
            </a:r>
          </a:p>
          <a:p>
            <a:r>
              <a:rPr lang="en-US" dirty="0"/>
              <a:t>Avoid obsolete words</a:t>
            </a:r>
          </a:p>
          <a:p>
            <a:r>
              <a:rPr lang="en-US" dirty="0"/>
              <a:t>Avoid slang</a:t>
            </a:r>
          </a:p>
          <a:p>
            <a:r>
              <a:rPr lang="en-US" dirty="0"/>
              <a:t>Avoid jargon</a:t>
            </a:r>
          </a:p>
          <a:p>
            <a:pPr marL="0" indent="0">
              <a:buNone/>
            </a:pPr>
            <a:r>
              <a:rPr lang="en-US" b="1" i="1" dirty="0" smtClean="0"/>
              <a:t>Correct </a:t>
            </a:r>
            <a:r>
              <a:rPr lang="en-US" b="1" i="1" dirty="0"/>
              <a:t>word choices increases the impact on one’s mind.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0150" y="5638800"/>
            <a:ext cx="2406650" cy="732182"/>
          </a:xfrm>
          <a:prstGeom prst="rect">
            <a:avLst/>
          </a:prstGeom>
        </p:spPr>
      </p:pic>
    </p:spTree>
    <p:extLst>
      <p:ext uri="{BB962C8B-B14F-4D97-AF65-F5344CB8AC3E}">
        <p14:creationId xmlns:p14="http://schemas.microsoft.com/office/powerpoint/2010/main" val="320843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8C2BB-EF36-7E47-8EED-9EFE086FB9B8}"/>
              </a:ext>
            </a:extLst>
          </p:cNvPr>
          <p:cNvSpPr>
            <a:spLocks noGrp="1"/>
          </p:cNvSpPr>
          <p:nvPr>
            <p:ph type="title"/>
          </p:nvPr>
        </p:nvSpPr>
        <p:spPr/>
        <p:txBody>
          <a:bodyPr>
            <a:normAutofit fontScale="90000"/>
          </a:bodyPr>
          <a:lstStyle/>
          <a:p>
            <a:r>
              <a:rPr lang="en-US" dirty="0"/>
              <a:t>Consequences of Poor Word Choices</a:t>
            </a:r>
          </a:p>
        </p:txBody>
      </p:sp>
      <p:sp>
        <p:nvSpPr>
          <p:cNvPr id="3" name="Content Placeholder 2">
            <a:extLst>
              <a:ext uri="{FF2B5EF4-FFF2-40B4-BE49-F238E27FC236}">
                <a16:creationId xmlns:a16="http://schemas.microsoft.com/office/drawing/2014/main" id="{D1759147-E363-D04D-9DCC-0A3DC21BBF7F}"/>
              </a:ext>
            </a:extLst>
          </p:cNvPr>
          <p:cNvSpPr>
            <a:spLocks noGrp="1"/>
          </p:cNvSpPr>
          <p:nvPr>
            <p:ph idx="1"/>
          </p:nvPr>
        </p:nvSpPr>
        <p:spPr>
          <a:xfrm>
            <a:off x="457200" y="1905000"/>
            <a:ext cx="8229600" cy="4876800"/>
          </a:xfrm>
        </p:spPr>
        <p:txBody>
          <a:bodyPr/>
          <a:lstStyle/>
          <a:p>
            <a:r>
              <a:rPr lang="en-US" dirty="0"/>
              <a:t>If the person is using an incorrect word, the message delivered will not be effectively communicated</a:t>
            </a:r>
          </a:p>
          <a:p>
            <a:r>
              <a:rPr lang="en-US" dirty="0"/>
              <a:t>Incorrect word </a:t>
            </a:r>
            <a:r>
              <a:rPr lang="en-US" dirty="0" smtClean="0"/>
              <a:t>choice </a:t>
            </a:r>
            <a:r>
              <a:rPr lang="en-US" dirty="0"/>
              <a:t>leads to misunderstanding</a:t>
            </a:r>
          </a:p>
          <a:p>
            <a:r>
              <a:rPr lang="en-US" dirty="0" smtClean="0"/>
              <a:t>Can make </a:t>
            </a:r>
            <a:r>
              <a:rPr lang="en-US" dirty="0"/>
              <a:t>a situation awkward and unclear</a:t>
            </a:r>
          </a:p>
          <a:p>
            <a:r>
              <a:rPr lang="en-US" dirty="0" smtClean="0"/>
              <a:t>An </a:t>
            </a:r>
            <a:r>
              <a:rPr lang="en-US" dirty="0"/>
              <a:t>incorrect word </a:t>
            </a:r>
            <a:r>
              <a:rPr lang="en-US" dirty="0" smtClean="0"/>
              <a:t>can cause confusion</a:t>
            </a:r>
            <a:endParaRPr lang="en-US" dirty="0"/>
          </a:p>
          <a:p>
            <a:r>
              <a:rPr lang="en-US" dirty="0"/>
              <a:t>It reveals the attitude and personality of a person.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0150" y="5791200"/>
            <a:ext cx="2406650" cy="732182"/>
          </a:xfrm>
          <a:prstGeom prst="rect">
            <a:avLst/>
          </a:prstGeom>
        </p:spPr>
      </p:pic>
    </p:spTree>
    <p:extLst>
      <p:ext uri="{BB962C8B-B14F-4D97-AF65-F5344CB8AC3E}">
        <p14:creationId xmlns:p14="http://schemas.microsoft.com/office/powerpoint/2010/main" val="3700973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Changing our words, changes perception in dining.</a:t>
            </a:r>
          </a:p>
        </p:txBody>
      </p:sp>
      <p:sp>
        <p:nvSpPr>
          <p:cNvPr id="3" name="Content Placeholder 2"/>
          <p:cNvSpPr>
            <a:spLocks noGrp="1"/>
          </p:cNvSpPr>
          <p:nvPr>
            <p:ph idx="1"/>
          </p:nvPr>
        </p:nvSpPr>
        <p:spPr/>
        <p:txBody>
          <a:bodyPr/>
          <a:lstStyle/>
          <a:p>
            <a:endParaRPr lang="en-US" dirty="0"/>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22341001"/>
              </p:ext>
            </p:extLst>
          </p:nvPr>
        </p:nvGraphicFramePr>
        <p:xfrm>
          <a:off x="1219200" y="1676400"/>
          <a:ext cx="6096000" cy="413766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133350">
                <a:tc>
                  <a:txBody>
                    <a:bodyPr/>
                    <a:lstStyle/>
                    <a:p>
                      <a:r>
                        <a:rPr lang="en-US" dirty="0"/>
                        <a:t>Instead of……</a:t>
                      </a:r>
                    </a:p>
                  </a:txBody>
                  <a:tcPr>
                    <a:solidFill>
                      <a:schemeClr val="tx2">
                        <a:lumMod val="75000"/>
                      </a:schemeClr>
                    </a:solidFill>
                  </a:tcPr>
                </a:tc>
                <a:tc>
                  <a:txBody>
                    <a:bodyPr/>
                    <a:lstStyle/>
                    <a:p>
                      <a:r>
                        <a:rPr lang="en-US" dirty="0"/>
                        <a:t>Say</a:t>
                      </a:r>
                      <a:r>
                        <a:rPr lang="en-US" baseline="0" dirty="0"/>
                        <a:t> this……</a:t>
                      </a:r>
                      <a:endParaRPr lang="en-US" dirty="0"/>
                    </a:p>
                  </a:txBody>
                  <a:tcPr>
                    <a:solidFill>
                      <a:schemeClr val="tx2">
                        <a:lumMod val="75000"/>
                      </a:schemeClr>
                    </a:solidFill>
                  </a:tcPr>
                </a:tc>
                <a:extLst>
                  <a:ext uri="{0D108BD9-81ED-4DB2-BD59-A6C34878D82A}">
                    <a16:rowId xmlns:a16="http://schemas.microsoft.com/office/drawing/2014/main" val="10000"/>
                  </a:ext>
                </a:extLst>
              </a:tr>
              <a:tr h="514350">
                <a:tc>
                  <a:txBody>
                    <a:bodyPr/>
                    <a:lstStyle/>
                    <a:p>
                      <a:r>
                        <a:rPr lang="en-US" dirty="0"/>
                        <a:t>Trays are ready</a:t>
                      </a:r>
                    </a:p>
                  </a:txBody>
                  <a:tcPr>
                    <a:solidFill>
                      <a:schemeClr val="tx2">
                        <a:lumMod val="20000"/>
                        <a:lumOff val="80000"/>
                      </a:schemeClr>
                    </a:solidFill>
                  </a:tcPr>
                </a:tc>
                <a:tc>
                  <a:txBody>
                    <a:bodyPr/>
                    <a:lstStyle/>
                    <a:p>
                      <a:r>
                        <a:rPr lang="en-US" dirty="0"/>
                        <a:t>Lunch is served</a:t>
                      </a:r>
                    </a:p>
                  </a:txBody>
                  <a:tcPr>
                    <a:solidFill>
                      <a:schemeClr val="tx2">
                        <a:lumMod val="20000"/>
                        <a:lumOff val="80000"/>
                      </a:schemeClr>
                    </a:solidFill>
                  </a:tcPr>
                </a:tc>
                <a:extLst>
                  <a:ext uri="{0D108BD9-81ED-4DB2-BD59-A6C34878D82A}">
                    <a16:rowId xmlns:a16="http://schemas.microsoft.com/office/drawing/2014/main" val="10001"/>
                  </a:ext>
                </a:extLst>
              </a:tr>
              <a:tr h="514350">
                <a:tc>
                  <a:txBody>
                    <a:bodyPr/>
                    <a:lstStyle/>
                    <a:p>
                      <a:r>
                        <a:rPr lang="en-US" dirty="0"/>
                        <a:t>Available</a:t>
                      </a:r>
                      <a:r>
                        <a:rPr lang="en-US" baseline="0" dirty="0"/>
                        <a:t> alternates are…</a:t>
                      </a:r>
                      <a:endParaRPr lang="en-US" dirty="0"/>
                    </a:p>
                  </a:txBody>
                  <a:tcPr>
                    <a:solidFill>
                      <a:schemeClr val="tx2">
                        <a:lumMod val="40000"/>
                        <a:lumOff val="60000"/>
                      </a:schemeClr>
                    </a:solidFill>
                  </a:tcPr>
                </a:tc>
                <a:tc>
                  <a:txBody>
                    <a:bodyPr/>
                    <a:lstStyle/>
                    <a:p>
                      <a:r>
                        <a:rPr lang="en-US" dirty="0"/>
                        <a:t>Chef also prepared…..</a:t>
                      </a:r>
                    </a:p>
                  </a:txBody>
                  <a:tcPr>
                    <a:solidFill>
                      <a:schemeClr val="tx2">
                        <a:lumMod val="40000"/>
                        <a:lumOff val="60000"/>
                      </a:schemeClr>
                    </a:solidFill>
                  </a:tcPr>
                </a:tc>
                <a:extLst>
                  <a:ext uri="{0D108BD9-81ED-4DB2-BD59-A6C34878D82A}">
                    <a16:rowId xmlns:a16="http://schemas.microsoft.com/office/drawing/2014/main" val="10002"/>
                  </a:ext>
                </a:extLst>
              </a:tr>
              <a:tr h="514350">
                <a:tc>
                  <a:txBody>
                    <a:bodyPr/>
                    <a:lstStyle/>
                    <a:p>
                      <a:r>
                        <a:rPr lang="en-US" dirty="0"/>
                        <a:t>I don’t know what that brown puree is….</a:t>
                      </a:r>
                    </a:p>
                  </a:txBody>
                  <a:tcPr>
                    <a:solidFill>
                      <a:schemeClr val="tx2">
                        <a:lumMod val="20000"/>
                        <a:lumOff val="80000"/>
                      </a:schemeClr>
                    </a:solidFill>
                  </a:tcPr>
                </a:tc>
                <a:tc>
                  <a:txBody>
                    <a:bodyPr/>
                    <a:lstStyle/>
                    <a:p>
                      <a:r>
                        <a:rPr lang="en-US" dirty="0">
                          <a:solidFill>
                            <a:srgbClr val="FF0000"/>
                          </a:solidFill>
                        </a:rPr>
                        <a:t>Chef</a:t>
                      </a:r>
                      <a:r>
                        <a:rPr lang="en-US" baseline="0" dirty="0">
                          <a:solidFill>
                            <a:srgbClr val="FF0000"/>
                          </a:solidFill>
                        </a:rPr>
                        <a:t> prepared Chicken Parmesan today and the puree is always the same meal blended. </a:t>
                      </a:r>
                      <a:endParaRPr lang="en-US" dirty="0">
                        <a:solidFill>
                          <a:srgbClr val="FF0000"/>
                        </a:solidFill>
                      </a:endParaRPr>
                    </a:p>
                  </a:txBody>
                  <a:tcPr>
                    <a:solidFill>
                      <a:schemeClr val="tx2">
                        <a:lumMod val="20000"/>
                        <a:lumOff val="80000"/>
                      </a:schemeClr>
                    </a:solidFill>
                  </a:tcPr>
                </a:tc>
                <a:extLst>
                  <a:ext uri="{0D108BD9-81ED-4DB2-BD59-A6C34878D82A}">
                    <a16:rowId xmlns:a16="http://schemas.microsoft.com/office/drawing/2014/main" val="10003"/>
                  </a:ext>
                </a:extLst>
              </a:tr>
              <a:tr h="514350">
                <a:tc>
                  <a:txBody>
                    <a:bodyPr/>
                    <a:lstStyle/>
                    <a:p>
                      <a:r>
                        <a:rPr lang="en-US" dirty="0"/>
                        <a:t>That does look unappetizing…</a:t>
                      </a:r>
                    </a:p>
                  </a:txBody>
                  <a:tcPr>
                    <a:solidFill>
                      <a:schemeClr val="tx2">
                        <a:lumMod val="40000"/>
                        <a:lumOff val="60000"/>
                      </a:schemeClr>
                    </a:solidFill>
                  </a:tcPr>
                </a:tc>
                <a:tc>
                  <a:txBody>
                    <a:bodyPr/>
                    <a:lstStyle/>
                    <a:p>
                      <a:r>
                        <a:rPr lang="en-US" dirty="0"/>
                        <a:t>I’m sorry. Let me have Chef make you something more</a:t>
                      </a:r>
                      <a:r>
                        <a:rPr lang="en-US" baseline="0" dirty="0"/>
                        <a:t> to your liking</a:t>
                      </a:r>
                      <a:r>
                        <a:rPr lang="en-US" dirty="0"/>
                        <a:t>….</a:t>
                      </a:r>
                    </a:p>
                  </a:txBody>
                  <a:tcPr>
                    <a:solidFill>
                      <a:schemeClr val="tx2">
                        <a:lumMod val="40000"/>
                        <a:lumOff val="60000"/>
                      </a:schemeClr>
                    </a:solidFill>
                  </a:tcPr>
                </a:tc>
                <a:extLst>
                  <a:ext uri="{0D108BD9-81ED-4DB2-BD59-A6C34878D82A}">
                    <a16:rowId xmlns:a16="http://schemas.microsoft.com/office/drawing/2014/main" val="10004"/>
                  </a:ext>
                </a:extLst>
              </a:tr>
              <a:tr h="514350">
                <a:tc>
                  <a:txBody>
                    <a:bodyPr/>
                    <a:lstStyle/>
                    <a:p>
                      <a:r>
                        <a:rPr lang="en-US" dirty="0"/>
                        <a:t>Here is your tray….</a:t>
                      </a:r>
                    </a:p>
                  </a:txBody>
                  <a:tcPr>
                    <a:solidFill>
                      <a:schemeClr val="tx2">
                        <a:lumMod val="20000"/>
                        <a:lumOff val="80000"/>
                      </a:schemeClr>
                    </a:solidFill>
                  </a:tcPr>
                </a:tc>
                <a:tc>
                  <a:txBody>
                    <a:bodyPr/>
                    <a:lstStyle/>
                    <a:p>
                      <a:r>
                        <a:rPr lang="en-US" dirty="0"/>
                        <a:t>Yum,</a:t>
                      </a:r>
                      <a:r>
                        <a:rPr lang="en-US" baseline="0" dirty="0"/>
                        <a:t> dinner smells good, it is….</a:t>
                      </a:r>
                      <a:endParaRPr lang="en-US" dirty="0"/>
                    </a:p>
                  </a:txBody>
                  <a:tcPr>
                    <a:solidFill>
                      <a:schemeClr val="tx2">
                        <a:lumMod val="20000"/>
                        <a:lumOff val="80000"/>
                      </a:schemeClr>
                    </a:solidFill>
                  </a:tcPr>
                </a:tc>
                <a:extLst>
                  <a:ext uri="{0D108BD9-81ED-4DB2-BD59-A6C34878D82A}">
                    <a16:rowId xmlns:a16="http://schemas.microsoft.com/office/drawing/2014/main" val="10005"/>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4741" y="5821018"/>
            <a:ext cx="2406650" cy="732182"/>
          </a:xfrm>
          <a:prstGeom prst="rect">
            <a:avLst/>
          </a:prstGeom>
        </p:spPr>
      </p:pic>
    </p:spTree>
    <p:extLst>
      <p:ext uri="{BB962C8B-B14F-4D97-AF65-F5344CB8AC3E}">
        <p14:creationId xmlns:p14="http://schemas.microsoft.com/office/powerpoint/2010/main" val="2336082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Good </a:t>
            </a:r>
            <a:r>
              <a:rPr lang="en-US" dirty="0" smtClean="0"/>
              <a:t>Impressions</a:t>
            </a:r>
            <a:endParaRPr lang="en-US" dirty="0"/>
          </a:p>
        </p:txBody>
      </p:sp>
      <p:sp>
        <p:nvSpPr>
          <p:cNvPr id="3" name="Content Placeholder 2"/>
          <p:cNvSpPr>
            <a:spLocks noGrp="1"/>
          </p:cNvSpPr>
          <p:nvPr>
            <p:ph idx="1"/>
          </p:nvPr>
        </p:nvSpPr>
        <p:spPr/>
        <p:txBody>
          <a:bodyPr/>
          <a:lstStyle/>
          <a:p>
            <a:r>
              <a:rPr lang="en-US" dirty="0"/>
              <a:t>Be compassionate and empathize </a:t>
            </a:r>
            <a:r>
              <a:rPr lang="en-US" dirty="0" smtClean="0"/>
              <a:t>with </a:t>
            </a:r>
            <a:r>
              <a:rPr lang="en-US" dirty="0"/>
              <a:t>your customer</a:t>
            </a:r>
          </a:p>
          <a:p>
            <a:r>
              <a:rPr lang="en-US" dirty="0"/>
              <a:t>Thoughtfulness in meeting the customer’s needs</a:t>
            </a:r>
          </a:p>
          <a:p>
            <a:r>
              <a:rPr lang="en-US" dirty="0"/>
              <a:t>Quick problem </a:t>
            </a:r>
            <a:r>
              <a:rPr lang="en-US" dirty="0" smtClean="0"/>
              <a:t>solving</a:t>
            </a:r>
            <a:endParaRPr lang="en-US" dirty="0"/>
          </a:p>
          <a:p>
            <a:r>
              <a:rPr lang="en-US" dirty="0"/>
              <a:t>Offer immediate assistance</a:t>
            </a:r>
          </a:p>
          <a:p>
            <a:r>
              <a:rPr lang="en-US" dirty="0"/>
              <a:t>Friendliness</a:t>
            </a:r>
          </a:p>
          <a:p>
            <a:r>
              <a:rPr lang="en-US" dirty="0" smtClean="0"/>
              <a:t>Use the </a:t>
            </a:r>
            <a:r>
              <a:rPr lang="en-US" dirty="0"/>
              <a:t>customer’s name </a:t>
            </a:r>
          </a:p>
          <a:p>
            <a:r>
              <a:rPr lang="en-US" dirty="0"/>
              <a:t>Pleasant </a:t>
            </a:r>
            <a:r>
              <a:rPr lang="en-US" dirty="0" smtClean="0"/>
              <a:t>tone of voice</a:t>
            </a:r>
            <a:endParaRPr lang="en-US" dirty="0"/>
          </a:p>
          <a:p>
            <a:r>
              <a:rPr lang="en-US" dirty="0"/>
              <a:t>Polite and courteous </a:t>
            </a:r>
            <a:r>
              <a:rPr lang="en-US" dirty="0" smtClean="0"/>
              <a:t>manner</a:t>
            </a:r>
            <a:endParaRPr lang="en-US" dirty="0"/>
          </a:p>
          <a:p>
            <a:r>
              <a:rPr lang="en-US" dirty="0"/>
              <a:t>Neatness</a:t>
            </a:r>
          </a:p>
          <a:p>
            <a:r>
              <a:rPr lang="en-US" dirty="0"/>
              <a:t>A genuine smile</a:t>
            </a:r>
          </a:p>
          <a:p>
            <a:endParaRPr lang="en-US" dirty="0"/>
          </a:p>
        </p:txBody>
      </p:sp>
      <p:pic>
        <p:nvPicPr>
          <p:cNvPr id="4" name="Picture 3"/>
          <p:cNvPicPr>
            <a:picLocks noChangeAspect="1"/>
          </p:cNvPicPr>
          <p:nvPr/>
        </p:nvPicPr>
        <p:blipFill>
          <a:blip r:embed="rId3"/>
          <a:stretch>
            <a:fillRect/>
          </a:stretch>
        </p:blipFill>
        <p:spPr>
          <a:xfrm>
            <a:off x="5181600" y="2451194"/>
            <a:ext cx="3067050" cy="3238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0695" y="5788592"/>
            <a:ext cx="2406650" cy="732182"/>
          </a:xfrm>
          <a:prstGeom prst="rect">
            <a:avLst/>
          </a:prstGeom>
        </p:spPr>
      </p:pic>
    </p:spTree>
    <p:extLst>
      <p:ext uri="{BB962C8B-B14F-4D97-AF65-F5344CB8AC3E}">
        <p14:creationId xmlns:p14="http://schemas.microsoft.com/office/powerpoint/2010/main" val="243411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 calcmode="lin" valueType="num">
                                      <p:cBhvr>
                                        <p:cTn id="9" dur="1500" fill="hold"/>
                                        <p:tgtEl>
                                          <p:spTgt spid="4"/>
                                        </p:tgtEl>
                                        <p:attrNameLst>
                                          <p:attrName>style.rotation</p:attrName>
                                        </p:attrNameLst>
                                      </p:cBhvr>
                                      <p:tavLst>
                                        <p:tav tm="0">
                                          <p:val>
                                            <p:fltVal val="90"/>
                                          </p:val>
                                        </p:tav>
                                        <p:tav tm="100000">
                                          <p:val>
                                            <p:fltVal val="0"/>
                                          </p:val>
                                        </p:tav>
                                      </p:tavLst>
                                    </p:anim>
                                    <p:animEffect transition="in" filter="fade">
                                      <p:cBhvr>
                                        <p:cTn id="10"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Things that Create Negative Impressions</a:t>
            </a:r>
          </a:p>
        </p:txBody>
      </p:sp>
      <p:sp>
        <p:nvSpPr>
          <p:cNvPr id="3" name="Content Placeholder 2"/>
          <p:cNvSpPr>
            <a:spLocks noGrp="1"/>
          </p:cNvSpPr>
          <p:nvPr>
            <p:ph idx="1"/>
          </p:nvPr>
        </p:nvSpPr>
        <p:spPr>
          <a:xfrm>
            <a:off x="457200" y="1524000"/>
            <a:ext cx="8686800" cy="4876800"/>
          </a:xfrm>
        </p:spPr>
        <p:txBody>
          <a:bodyPr/>
          <a:lstStyle/>
          <a:p>
            <a:r>
              <a:rPr lang="en-US" dirty="0"/>
              <a:t>Making </a:t>
            </a:r>
            <a:r>
              <a:rPr lang="en-US" dirty="0" smtClean="0"/>
              <a:t>a customer </a:t>
            </a:r>
            <a:r>
              <a:rPr lang="en-US" dirty="0"/>
              <a:t>wait</a:t>
            </a:r>
          </a:p>
          <a:p>
            <a:r>
              <a:rPr lang="en-US" dirty="0"/>
              <a:t>Not saying “please” and/or “thank you”</a:t>
            </a:r>
          </a:p>
          <a:p>
            <a:r>
              <a:rPr lang="en-US" dirty="0"/>
              <a:t>Speaking loudly or condescendingly to customers or colleagues</a:t>
            </a:r>
          </a:p>
          <a:p>
            <a:r>
              <a:rPr lang="en-US" dirty="0"/>
              <a:t>Making faces, frowning, acting distant, not smiling</a:t>
            </a:r>
          </a:p>
          <a:p>
            <a:r>
              <a:rPr lang="en-US" dirty="0"/>
              <a:t>Looking disheveled or like you do not care about your appearance</a:t>
            </a:r>
          </a:p>
          <a:p>
            <a:r>
              <a:rPr lang="en-US" dirty="0"/>
              <a:t>A poor handshake</a:t>
            </a:r>
          </a:p>
          <a:p>
            <a:r>
              <a:rPr lang="en-US" dirty="0"/>
              <a:t>Focusing on another task while addressing or servicing a customer.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2044" y="5867400"/>
            <a:ext cx="2406650" cy="732182"/>
          </a:xfrm>
          <a:prstGeom prst="rect">
            <a:avLst/>
          </a:prstGeom>
        </p:spPr>
      </p:pic>
    </p:spTree>
    <p:extLst>
      <p:ext uri="{BB962C8B-B14F-4D97-AF65-F5344CB8AC3E}">
        <p14:creationId xmlns:p14="http://schemas.microsoft.com/office/powerpoint/2010/main" val="2662063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10 Major </a:t>
            </a:r>
            <a:r>
              <a:rPr lang="en-US" sz="3200" b="1" dirty="0" smtClean="0"/>
              <a:t>Don’ts of </a:t>
            </a:r>
            <a:r>
              <a:rPr lang="en-US" sz="3200" b="1" dirty="0"/>
              <a:t>Customer Service</a:t>
            </a:r>
          </a:p>
        </p:txBody>
      </p:sp>
      <p:sp>
        <p:nvSpPr>
          <p:cNvPr id="3" name="Content Placeholder 2"/>
          <p:cNvSpPr>
            <a:spLocks noGrp="1"/>
          </p:cNvSpPr>
          <p:nvPr>
            <p:ph idx="1"/>
          </p:nvPr>
        </p:nvSpPr>
        <p:spPr/>
        <p:txBody>
          <a:bodyPr/>
          <a:lstStyle/>
          <a:p>
            <a:r>
              <a:rPr lang="en-US" dirty="0"/>
              <a:t>“No”</a:t>
            </a:r>
          </a:p>
          <a:p>
            <a:r>
              <a:rPr lang="en-US" dirty="0"/>
              <a:t>“I don’t </a:t>
            </a:r>
            <a:r>
              <a:rPr lang="en-US" dirty="0" smtClean="0"/>
              <a:t>know”</a:t>
            </a:r>
            <a:endParaRPr lang="en-US" dirty="0"/>
          </a:p>
          <a:p>
            <a:r>
              <a:rPr lang="en-US" dirty="0"/>
              <a:t>“That’s not my job./ That’s not my department</a:t>
            </a:r>
            <a:r>
              <a:rPr lang="en-US" dirty="0" smtClean="0"/>
              <a:t>.”</a:t>
            </a:r>
            <a:endParaRPr lang="en-US" dirty="0"/>
          </a:p>
          <a:p>
            <a:r>
              <a:rPr lang="en-US" dirty="0"/>
              <a:t>“You are right-that is bad.”</a:t>
            </a:r>
          </a:p>
          <a:p>
            <a:r>
              <a:rPr lang="en-US" dirty="0"/>
              <a:t>“Calm down.”</a:t>
            </a:r>
          </a:p>
          <a:p>
            <a:r>
              <a:rPr lang="en-US" dirty="0" smtClean="0"/>
              <a:t>“I’m </a:t>
            </a:r>
            <a:r>
              <a:rPr lang="en-US" dirty="0"/>
              <a:t>busy right now.”</a:t>
            </a:r>
          </a:p>
          <a:p>
            <a:r>
              <a:rPr lang="en-US" dirty="0"/>
              <a:t>“That’s not my fault.”</a:t>
            </a:r>
          </a:p>
          <a:p>
            <a:r>
              <a:rPr lang="en-US" dirty="0"/>
              <a:t>“You need to talk to my supervisor.”</a:t>
            </a:r>
          </a:p>
          <a:p>
            <a:r>
              <a:rPr lang="en-US" dirty="0"/>
              <a:t>“You want it by when?”</a:t>
            </a:r>
          </a:p>
        </p:txBody>
      </p:sp>
      <p:pic>
        <p:nvPicPr>
          <p:cNvPr id="4" name="Picture 3"/>
          <p:cNvPicPr>
            <a:picLocks noChangeAspect="1"/>
          </p:cNvPicPr>
          <p:nvPr/>
        </p:nvPicPr>
        <p:blipFill>
          <a:blip r:embed="rId3"/>
          <a:stretch>
            <a:fillRect/>
          </a:stretch>
        </p:blipFill>
        <p:spPr>
          <a:xfrm>
            <a:off x="5715000" y="2971800"/>
            <a:ext cx="2415989" cy="2667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0150" y="5840473"/>
            <a:ext cx="2406650" cy="732182"/>
          </a:xfrm>
          <a:prstGeom prst="rect">
            <a:avLst/>
          </a:prstGeom>
        </p:spPr>
      </p:pic>
    </p:spTree>
    <p:extLst>
      <p:ext uri="{BB962C8B-B14F-4D97-AF65-F5344CB8AC3E}">
        <p14:creationId xmlns:p14="http://schemas.microsoft.com/office/powerpoint/2010/main" val="222543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35">
                                          <p:stCondLst>
                                            <p:cond delay="0"/>
                                          </p:stCondLst>
                                        </p:cTn>
                                        <p:tgtEl>
                                          <p:spTgt spid="4"/>
                                        </p:tgtEl>
                                      </p:cBhvr>
                                    </p:animEffect>
                                    <p:anim calcmode="lin" valueType="num">
                                      <p:cBhvr>
                                        <p:cTn id="8"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3" dur="20">
                                          <p:stCondLst>
                                            <p:cond delay="487"/>
                                          </p:stCondLst>
                                        </p:cTn>
                                        <p:tgtEl>
                                          <p:spTgt spid="4"/>
                                        </p:tgtEl>
                                      </p:cBhvr>
                                      <p:to x="100000" y="60000"/>
                                    </p:animScale>
                                    <p:animScale>
                                      <p:cBhvr>
                                        <p:cTn id="14" dur="124" decel="50000">
                                          <p:stCondLst>
                                            <p:cond delay="507"/>
                                          </p:stCondLst>
                                        </p:cTn>
                                        <p:tgtEl>
                                          <p:spTgt spid="4"/>
                                        </p:tgtEl>
                                      </p:cBhvr>
                                      <p:to x="100000" y="100000"/>
                                    </p:animScale>
                                    <p:animScale>
                                      <p:cBhvr>
                                        <p:cTn id="15" dur="20">
                                          <p:stCondLst>
                                            <p:cond delay="984"/>
                                          </p:stCondLst>
                                        </p:cTn>
                                        <p:tgtEl>
                                          <p:spTgt spid="4"/>
                                        </p:tgtEl>
                                      </p:cBhvr>
                                      <p:to x="100000" y="80000"/>
                                    </p:animScale>
                                    <p:animScale>
                                      <p:cBhvr>
                                        <p:cTn id="16" dur="124" decel="50000">
                                          <p:stCondLst>
                                            <p:cond delay="1004"/>
                                          </p:stCondLst>
                                        </p:cTn>
                                        <p:tgtEl>
                                          <p:spTgt spid="4"/>
                                        </p:tgtEl>
                                      </p:cBhvr>
                                      <p:to x="100000" y="100000"/>
                                    </p:animScale>
                                    <p:animScale>
                                      <p:cBhvr>
                                        <p:cTn id="17" dur="20">
                                          <p:stCondLst>
                                            <p:cond delay="1231"/>
                                          </p:stCondLst>
                                        </p:cTn>
                                        <p:tgtEl>
                                          <p:spTgt spid="4"/>
                                        </p:tgtEl>
                                      </p:cBhvr>
                                      <p:to x="100000" y="90000"/>
                                    </p:animScale>
                                    <p:animScale>
                                      <p:cBhvr>
                                        <p:cTn id="18" dur="124" decel="50000">
                                          <p:stCondLst>
                                            <p:cond delay="1251"/>
                                          </p:stCondLst>
                                        </p:cTn>
                                        <p:tgtEl>
                                          <p:spTgt spid="4"/>
                                        </p:tgtEl>
                                      </p:cBhvr>
                                      <p:to x="100000" y="100000"/>
                                    </p:animScale>
                                    <p:animScale>
                                      <p:cBhvr>
                                        <p:cTn id="19" dur="20">
                                          <p:stCondLst>
                                            <p:cond delay="1356"/>
                                          </p:stCondLst>
                                        </p:cTn>
                                        <p:tgtEl>
                                          <p:spTgt spid="4"/>
                                        </p:tgtEl>
                                      </p:cBhvr>
                                      <p:to x="100000" y="95000"/>
                                    </p:animScale>
                                    <p:animScale>
                                      <p:cBhvr>
                                        <p:cTn id="20"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Reminders </a:t>
            </a:r>
            <a:r>
              <a:rPr lang="en-US" sz="3200" b="1" dirty="0"/>
              <a:t>for Polite &amp; Friendly Responses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6257717"/>
              </p:ext>
            </p:extLst>
          </p:nvPr>
        </p:nvGraphicFramePr>
        <p:xfrm>
          <a:off x="457200" y="2057400"/>
          <a:ext cx="8229600" cy="363220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sz="2000" b="1" dirty="0"/>
                        <a:t>Wrong Approach</a:t>
                      </a:r>
                    </a:p>
                  </a:txBody>
                  <a:tcPr/>
                </a:tc>
                <a:tc>
                  <a:txBody>
                    <a:bodyPr/>
                    <a:lstStyle/>
                    <a:p>
                      <a:r>
                        <a:rPr lang="en-US" sz="2000" b="1" dirty="0"/>
                        <a:t>Polite &amp; Friendly Alternative</a:t>
                      </a:r>
                    </a:p>
                  </a:txBody>
                  <a:tcPr/>
                </a:tc>
                <a:extLst>
                  <a:ext uri="{0D108BD9-81ED-4DB2-BD59-A6C34878D82A}">
                    <a16:rowId xmlns:a16="http://schemas.microsoft.com/office/drawing/2014/main" val="10000"/>
                  </a:ext>
                </a:extLst>
              </a:tr>
              <a:tr h="370840">
                <a:tc>
                  <a:txBody>
                    <a:bodyPr/>
                    <a:lstStyle/>
                    <a:p>
                      <a:r>
                        <a:rPr lang="en-US" dirty="0"/>
                        <a:t>“I don’t know.”</a:t>
                      </a:r>
                    </a:p>
                  </a:txBody>
                  <a:tcPr/>
                </a:tc>
                <a:tc>
                  <a:txBody>
                    <a:bodyPr/>
                    <a:lstStyle/>
                    <a:p>
                      <a:r>
                        <a:rPr lang="en-US" dirty="0"/>
                        <a:t>“I’ll find out.”</a:t>
                      </a:r>
                    </a:p>
                  </a:txBody>
                  <a:tcPr/>
                </a:tc>
                <a:extLst>
                  <a:ext uri="{0D108BD9-81ED-4DB2-BD59-A6C34878D82A}">
                    <a16:rowId xmlns:a16="http://schemas.microsoft.com/office/drawing/2014/main" val="10001"/>
                  </a:ext>
                </a:extLst>
              </a:tr>
              <a:tr h="370840">
                <a:tc>
                  <a:txBody>
                    <a:bodyPr/>
                    <a:lstStyle/>
                    <a:p>
                      <a:r>
                        <a:rPr lang="en-US" dirty="0"/>
                        <a:t>“No.”</a:t>
                      </a:r>
                    </a:p>
                  </a:txBody>
                  <a:tcPr/>
                </a:tc>
                <a:tc>
                  <a:txBody>
                    <a:bodyPr/>
                    <a:lstStyle/>
                    <a:p>
                      <a:r>
                        <a:rPr lang="en-US" dirty="0"/>
                        <a:t>“What I can do is…”</a:t>
                      </a:r>
                    </a:p>
                  </a:txBody>
                  <a:tcPr/>
                </a:tc>
                <a:extLst>
                  <a:ext uri="{0D108BD9-81ED-4DB2-BD59-A6C34878D82A}">
                    <a16:rowId xmlns:a16="http://schemas.microsoft.com/office/drawing/2014/main" val="10002"/>
                  </a:ext>
                </a:extLst>
              </a:tr>
              <a:tr h="370840">
                <a:tc>
                  <a:txBody>
                    <a:bodyPr/>
                    <a:lstStyle/>
                    <a:p>
                      <a:r>
                        <a:rPr lang="en-US" dirty="0"/>
                        <a:t>“That’s not my job.”</a:t>
                      </a:r>
                    </a:p>
                  </a:txBody>
                  <a:tcPr/>
                </a:tc>
                <a:tc>
                  <a:txBody>
                    <a:bodyPr/>
                    <a:lstStyle/>
                    <a:p>
                      <a:r>
                        <a:rPr lang="en-US" dirty="0"/>
                        <a:t>“Let me find the right person who can help you with…”</a:t>
                      </a:r>
                    </a:p>
                  </a:txBody>
                  <a:tcPr/>
                </a:tc>
                <a:extLst>
                  <a:ext uri="{0D108BD9-81ED-4DB2-BD59-A6C34878D82A}">
                    <a16:rowId xmlns:a16="http://schemas.microsoft.com/office/drawing/2014/main" val="10003"/>
                  </a:ext>
                </a:extLst>
              </a:tr>
              <a:tr h="370840">
                <a:tc>
                  <a:txBody>
                    <a:bodyPr/>
                    <a:lstStyle/>
                    <a:p>
                      <a:r>
                        <a:rPr lang="en-US" dirty="0"/>
                        <a:t>“You’re right- this is bad.”</a:t>
                      </a:r>
                    </a:p>
                  </a:txBody>
                  <a:tcPr/>
                </a:tc>
                <a:tc>
                  <a:txBody>
                    <a:bodyPr/>
                    <a:lstStyle/>
                    <a:p>
                      <a:r>
                        <a:rPr lang="en-US" dirty="0"/>
                        <a:t>“I understand your</a:t>
                      </a:r>
                      <a:r>
                        <a:rPr lang="en-US" baseline="0" dirty="0"/>
                        <a:t> frustrations.”</a:t>
                      </a:r>
                      <a:endParaRPr lang="en-US" dirty="0"/>
                    </a:p>
                  </a:txBody>
                  <a:tcPr/>
                </a:tc>
                <a:extLst>
                  <a:ext uri="{0D108BD9-81ED-4DB2-BD59-A6C34878D82A}">
                    <a16:rowId xmlns:a16="http://schemas.microsoft.com/office/drawing/2014/main" val="10004"/>
                  </a:ext>
                </a:extLst>
              </a:tr>
              <a:tr h="370840">
                <a:tc>
                  <a:txBody>
                    <a:bodyPr/>
                    <a:lstStyle/>
                    <a:p>
                      <a:r>
                        <a:rPr lang="en-US" dirty="0"/>
                        <a:t>“That’s not my </a:t>
                      </a:r>
                      <a:r>
                        <a:rPr lang="en-US" dirty="0" smtClean="0"/>
                        <a:t>fault”</a:t>
                      </a:r>
                      <a:endParaRPr lang="en-US" dirty="0"/>
                    </a:p>
                  </a:txBody>
                  <a:tcPr/>
                </a:tc>
                <a:tc>
                  <a:txBody>
                    <a:bodyPr/>
                    <a:lstStyle/>
                    <a:p>
                      <a:r>
                        <a:rPr lang="en-US" dirty="0"/>
                        <a:t>“Let’s see what we</a:t>
                      </a:r>
                      <a:r>
                        <a:rPr lang="en-US" baseline="0" dirty="0"/>
                        <a:t> can do about this.”</a:t>
                      </a:r>
                      <a:endParaRPr lang="en-US" dirty="0"/>
                    </a:p>
                  </a:txBody>
                  <a:tcPr/>
                </a:tc>
                <a:extLst>
                  <a:ext uri="{0D108BD9-81ED-4DB2-BD59-A6C34878D82A}">
                    <a16:rowId xmlns:a16="http://schemas.microsoft.com/office/drawing/2014/main" val="10005"/>
                  </a:ext>
                </a:extLst>
              </a:tr>
              <a:tr h="370840">
                <a:tc>
                  <a:txBody>
                    <a:bodyPr/>
                    <a:lstStyle/>
                    <a:p>
                      <a:r>
                        <a:rPr lang="en-US" dirty="0"/>
                        <a:t>“You want it by when?”</a:t>
                      </a:r>
                    </a:p>
                  </a:txBody>
                  <a:tcPr/>
                </a:tc>
                <a:tc>
                  <a:txBody>
                    <a:bodyPr/>
                    <a:lstStyle/>
                    <a:p>
                      <a:r>
                        <a:rPr lang="en-US" dirty="0"/>
                        <a:t>“I’ll try my best.”</a:t>
                      </a:r>
                    </a:p>
                  </a:txBody>
                  <a:tcPr/>
                </a:tc>
                <a:extLst>
                  <a:ext uri="{0D108BD9-81ED-4DB2-BD59-A6C34878D82A}">
                    <a16:rowId xmlns:a16="http://schemas.microsoft.com/office/drawing/2014/main" val="10006"/>
                  </a:ext>
                </a:extLst>
              </a:tr>
              <a:tr h="370840">
                <a:tc>
                  <a:txBody>
                    <a:bodyPr/>
                    <a:lstStyle/>
                    <a:p>
                      <a:r>
                        <a:rPr lang="en-US" dirty="0"/>
                        <a:t>“Calm down.”</a:t>
                      </a:r>
                    </a:p>
                  </a:txBody>
                  <a:tcPr/>
                </a:tc>
                <a:tc>
                  <a:txBody>
                    <a:bodyPr/>
                    <a:lstStyle/>
                    <a:p>
                      <a:r>
                        <a:rPr lang="en-US" dirty="0"/>
                        <a:t>“I’m sorry.”</a:t>
                      </a:r>
                    </a:p>
                  </a:txBody>
                  <a:tcPr/>
                </a:tc>
                <a:extLst>
                  <a:ext uri="{0D108BD9-81ED-4DB2-BD59-A6C34878D82A}">
                    <a16:rowId xmlns:a16="http://schemas.microsoft.com/office/drawing/2014/main" val="10007"/>
                  </a:ext>
                </a:extLst>
              </a:tr>
              <a:tr h="370840">
                <a:tc>
                  <a:txBody>
                    <a:bodyPr/>
                    <a:lstStyle/>
                    <a:p>
                      <a:r>
                        <a:rPr lang="en-US" dirty="0"/>
                        <a:t>I’m busy</a:t>
                      </a:r>
                      <a:r>
                        <a:rPr lang="en-US" baseline="0" dirty="0"/>
                        <a:t> right now.”</a:t>
                      </a:r>
                      <a:endParaRPr lang="en-US" dirty="0"/>
                    </a:p>
                  </a:txBody>
                  <a:tcPr/>
                </a:tc>
                <a:tc>
                  <a:txBody>
                    <a:bodyPr/>
                    <a:lstStyle/>
                    <a:p>
                      <a:r>
                        <a:rPr lang="en-US" dirty="0"/>
                        <a:t>“I’ll be with you in just a moment.”</a:t>
                      </a:r>
                    </a:p>
                  </a:txBody>
                  <a:tcPr/>
                </a:tc>
                <a:extLst>
                  <a:ext uri="{0D108BD9-81ED-4DB2-BD59-A6C34878D82A}">
                    <a16:rowId xmlns:a16="http://schemas.microsoft.com/office/drawing/2014/main" val="10008"/>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7439" y="5856909"/>
            <a:ext cx="2406650" cy="732182"/>
          </a:xfrm>
          <a:prstGeom prst="rect">
            <a:avLst/>
          </a:prstGeom>
        </p:spPr>
      </p:pic>
    </p:spTree>
    <p:extLst>
      <p:ext uri="{BB962C8B-B14F-4D97-AF65-F5344CB8AC3E}">
        <p14:creationId xmlns:p14="http://schemas.microsoft.com/office/powerpoint/2010/main" val="1765295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Strategies to Enhance Customer Engagement</a:t>
            </a:r>
          </a:p>
        </p:txBody>
      </p:sp>
      <p:sp>
        <p:nvSpPr>
          <p:cNvPr id="3" name="Content Placeholder 2"/>
          <p:cNvSpPr>
            <a:spLocks noGrp="1"/>
          </p:cNvSpPr>
          <p:nvPr>
            <p:ph idx="1"/>
          </p:nvPr>
        </p:nvSpPr>
        <p:spPr/>
        <p:txBody>
          <a:bodyPr/>
          <a:lstStyle/>
          <a:p>
            <a:r>
              <a:rPr lang="en-US" b="1" dirty="0"/>
              <a:t>Speak regularly with </a:t>
            </a:r>
            <a:r>
              <a:rPr lang="en-US" b="1" dirty="0">
                <a:solidFill>
                  <a:srgbClr val="7030A0"/>
                </a:solidFill>
              </a:rPr>
              <a:t>residents and family </a:t>
            </a:r>
            <a:r>
              <a:rPr lang="en-US" b="1" dirty="0"/>
              <a:t>members</a:t>
            </a:r>
          </a:p>
          <a:p>
            <a:r>
              <a:rPr lang="en-US" b="1" dirty="0">
                <a:solidFill>
                  <a:srgbClr val="7030A0"/>
                </a:solidFill>
              </a:rPr>
              <a:t>Listen</a:t>
            </a:r>
            <a:r>
              <a:rPr lang="en-US" b="1" dirty="0"/>
              <a:t> to their feedback</a:t>
            </a:r>
          </a:p>
          <a:p>
            <a:r>
              <a:rPr lang="en-US" b="1" dirty="0">
                <a:solidFill>
                  <a:srgbClr val="7030A0"/>
                </a:solidFill>
              </a:rPr>
              <a:t>Turnaround time </a:t>
            </a:r>
            <a:r>
              <a:rPr lang="en-US" b="1" dirty="0"/>
              <a:t>on requests – clarify expectations</a:t>
            </a:r>
          </a:p>
          <a:p>
            <a:r>
              <a:rPr lang="en-US" b="1" dirty="0"/>
              <a:t>Share concerns raised </a:t>
            </a:r>
            <a:r>
              <a:rPr lang="en-US" b="1" dirty="0">
                <a:solidFill>
                  <a:srgbClr val="7030A0"/>
                </a:solidFill>
              </a:rPr>
              <a:t>transparently </a:t>
            </a:r>
            <a:r>
              <a:rPr lang="en-US" b="1" dirty="0"/>
              <a:t>with the staff</a:t>
            </a:r>
          </a:p>
          <a:p>
            <a:r>
              <a:rPr lang="en-US" b="1" dirty="0"/>
              <a:t>Attend and </a:t>
            </a:r>
            <a:r>
              <a:rPr lang="en-US" b="1" dirty="0">
                <a:solidFill>
                  <a:srgbClr val="7030A0"/>
                </a:solidFill>
              </a:rPr>
              <a:t>participate</a:t>
            </a:r>
            <a:r>
              <a:rPr lang="en-US" b="1" dirty="0"/>
              <a:t> in the resident and family council meeting</a:t>
            </a:r>
          </a:p>
          <a:p>
            <a:r>
              <a:rPr lang="en-US" b="1" dirty="0"/>
              <a:t>Invite the </a:t>
            </a:r>
            <a:r>
              <a:rPr lang="en-US" b="1" dirty="0">
                <a:solidFill>
                  <a:srgbClr val="7030A0"/>
                </a:solidFill>
              </a:rPr>
              <a:t>resident council president </a:t>
            </a:r>
            <a:r>
              <a:rPr lang="en-US" b="1" dirty="0"/>
              <a:t>to join the QAA meeting or the leadership meeting</a:t>
            </a:r>
          </a:p>
          <a:p>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5744818"/>
            <a:ext cx="2406650" cy="732182"/>
          </a:xfrm>
          <a:prstGeom prst="rect">
            <a:avLst/>
          </a:prstGeom>
        </p:spPr>
      </p:pic>
    </p:spTree>
    <p:extLst>
      <p:ext uri="{BB962C8B-B14F-4D97-AF65-F5344CB8AC3E}">
        <p14:creationId xmlns:p14="http://schemas.microsoft.com/office/powerpoint/2010/main" val="1980129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Experience</a:t>
            </a:r>
          </a:p>
        </p:txBody>
      </p:sp>
      <p:sp>
        <p:nvSpPr>
          <p:cNvPr id="3" name="Content Placeholder 2"/>
          <p:cNvSpPr>
            <a:spLocks noGrp="1"/>
          </p:cNvSpPr>
          <p:nvPr>
            <p:ph idx="1"/>
          </p:nvPr>
        </p:nvSpPr>
        <p:spPr>
          <a:xfrm>
            <a:off x="571365" y="1481847"/>
            <a:ext cx="8229600" cy="4876800"/>
          </a:xfrm>
        </p:spPr>
        <p:txBody>
          <a:bodyPr/>
          <a:lstStyle/>
          <a:p>
            <a:r>
              <a:rPr lang="en-US" dirty="0"/>
              <a:t>Think about your most outstanding customer service experience. What happened, why was it so great – what made it a great experience? Share your story with a partner and, together, list 3 reasons that the experience was so outstanding.</a:t>
            </a:r>
          </a:p>
          <a:p>
            <a:pPr marL="0" indent="0">
              <a:buNone/>
            </a:pPr>
            <a:r>
              <a:rPr lang="en-US" dirty="0"/>
              <a:t>		</a:t>
            </a:r>
          </a:p>
          <a:p>
            <a:pPr marL="0" indent="0">
              <a:buNone/>
            </a:pPr>
            <a:endParaRPr lang="en-US" dirty="0"/>
          </a:p>
        </p:txBody>
      </p:sp>
      <p:pic>
        <p:nvPicPr>
          <p:cNvPr id="4" name="Picture 3"/>
          <p:cNvPicPr>
            <a:picLocks noChangeAspect="1"/>
          </p:cNvPicPr>
          <p:nvPr/>
        </p:nvPicPr>
        <p:blipFill>
          <a:blip r:embed="rId3"/>
          <a:stretch>
            <a:fillRect/>
          </a:stretch>
        </p:blipFill>
        <p:spPr>
          <a:xfrm>
            <a:off x="2108200" y="3428507"/>
            <a:ext cx="4171950" cy="27813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5843716"/>
            <a:ext cx="2406650" cy="732182"/>
          </a:xfrm>
          <a:prstGeom prst="rect">
            <a:avLst/>
          </a:prstGeom>
        </p:spPr>
      </p:pic>
    </p:spTree>
    <p:extLst>
      <p:ext uri="{BB962C8B-B14F-4D97-AF65-F5344CB8AC3E}">
        <p14:creationId xmlns:p14="http://schemas.microsoft.com/office/powerpoint/2010/main" val="135579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50" fill="hold">
                                          <p:stCondLst>
                                            <p:cond delay="0"/>
                                          </p:stCondLst>
                                        </p:cTn>
                                        <p:tgtEl>
                                          <p:spTgt spid="4"/>
                                        </p:tgtEl>
                                        <p:attrNameLst>
                                          <p:attrName>r</p:attrName>
                                        </p:attrNameLst>
                                      </p:cBhvr>
                                    </p:animRot>
                                    <p:animRot by="-240000">
                                      <p:cBhvr>
                                        <p:cTn id="7" dur="300" fill="hold">
                                          <p:stCondLst>
                                            <p:cond delay="300"/>
                                          </p:stCondLst>
                                        </p:cTn>
                                        <p:tgtEl>
                                          <p:spTgt spid="4"/>
                                        </p:tgtEl>
                                        <p:attrNameLst>
                                          <p:attrName>r</p:attrName>
                                        </p:attrNameLst>
                                      </p:cBhvr>
                                    </p:animRot>
                                    <p:animRot by="240000">
                                      <p:cBhvr>
                                        <p:cTn id="8" dur="300" fill="hold">
                                          <p:stCondLst>
                                            <p:cond delay="600"/>
                                          </p:stCondLst>
                                        </p:cTn>
                                        <p:tgtEl>
                                          <p:spTgt spid="4"/>
                                        </p:tgtEl>
                                        <p:attrNameLst>
                                          <p:attrName>r</p:attrName>
                                        </p:attrNameLst>
                                      </p:cBhvr>
                                    </p:animRot>
                                    <p:animRot by="-240000">
                                      <p:cBhvr>
                                        <p:cTn id="9" dur="300" fill="hold">
                                          <p:stCondLst>
                                            <p:cond delay="900"/>
                                          </p:stCondLst>
                                        </p:cTn>
                                        <p:tgtEl>
                                          <p:spTgt spid="4"/>
                                        </p:tgtEl>
                                        <p:attrNameLst>
                                          <p:attrName>r</p:attrName>
                                        </p:attrNameLst>
                                      </p:cBhvr>
                                    </p:animRot>
                                    <p:animRot by="120000">
                                      <p:cBhvr>
                                        <p:cTn id="10" dur="300" fill="hold">
                                          <p:stCondLst>
                                            <p:cond delay="12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72350"/>
            <a:ext cx="8229600" cy="990600"/>
          </a:xfrm>
        </p:spPr>
        <p:txBody>
          <a:bodyPr/>
          <a:lstStyle/>
          <a:p>
            <a:r>
              <a:rPr lang="en-US" dirty="0"/>
              <a:t>Your Role</a:t>
            </a:r>
          </a:p>
        </p:txBody>
      </p:sp>
      <p:sp>
        <p:nvSpPr>
          <p:cNvPr id="3" name="Content Placeholder 2"/>
          <p:cNvSpPr>
            <a:spLocks noGrp="1"/>
          </p:cNvSpPr>
          <p:nvPr>
            <p:ph idx="1"/>
          </p:nvPr>
        </p:nvSpPr>
        <p:spPr>
          <a:xfrm>
            <a:off x="228600" y="3124200"/>
            <a:ext cx="8229600" cy="2895600"/>
          </a:xfrm>
        </p:spPr>
        <p:txBody>
          <a:bodyPr/>
          <a:lstStyle/>
          <a:p>
            <a:r>
              <a:rPr lang="en-US" dirty="0"/>
              <a:t>In your role, how do you contribute to the well-being and quality of life of our residents?</a:t>
            </a:r>
          </a:p>
          <a:p>
            <a:r>
              <a:rPr lang="en-US" dirty="0"/>
              <a:t>How are you important?</a:t>
            </a:r>
          </a:p>
          <a:p>
            <a:r>
              <a:rPr lang="en-US" dirty="0"/>
              <a:t>How are you supportive of each other and the staff in general in promoting excellent customer service?</a:t>
            </a:r>
          </a:p>
          <a:p>
            <a:r>
              <a:rPr lang="en-US" dirty="0"/>
              <a:t>What can you do to enhance your contribution?</a:t>
            </a:r>
          </a:p>
        </p:txBody>
      </p:sp>
      <p:pic>
        <p:nvPicPr>
          <p:cNvPr id="4" name="Picture 3"/>
          <p:cNvPicPr>
            <a:picLocks noChangeAspect="1"/>
          </p:cNvPicPr>
          <p:nvPr/>
        </p:nvPicPr>
        <p:blipFill>
          <a:blip r:embed="rId3"/>
          <a:stretch>
            <a:fillRect/>
          </a:stretch>
        </p:blipFill>
        <p:spPr>
          <a:xfrm>
            <a:off x="4038600" y="609600"/>
            <a:ext cx="3276600" cy="23161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5852209"/>
            <a:ext cx="2406650" cy="732182"/>
          </a:xfrm>
          <a:prstGeom prst="rect">
            <a:avLst/>
          </a:prstGeom>
        </p:spPr>
      </p:pic>
    </p:spTree>
    <p:extLst>
      <p:ext uri="{BB962C8B-B14F-4D97-AF65-F5344CB8AC3E}">
        <p14:creationId xmlns:p14="http://schemas.microsoft.com/office/powerpoint/2010/main" val="2606625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67400"/>
          </a:xfrm>
          <a:solidFill>
            <a:schemeClr val="tx2">
              <a:lumMod val="40000"/>
              <a:lumOff val="60000"/>
            </a:schemeClr>
          </a:solidFill>
        </p:spPr>
        <p:txBody>
          <a:bodyPr/>
          <a:lstStyle/>
          <a:p>
            <a:pPr marL="0" indent="0">
              <a:buNone/>
            </a:pPr>
            <a:r>
              <a:rPr lang="en-US" b="1" i="1" dirty="0" smtClean="0"/>
              <a:t>“There </a:t>
            </a:r>
            <a:r>
              <a:rPr lang="en-US" b="1" i="1" dirty="0"/>
              <a:t>is only one boss, and whether a person shines shoes for a living or heads up the biggest corporation in the world, the boss remains the same.  It is the customer! The customer is the person who pays everyone’s salary and who decides whether a business is going to succeed or fail.  In fact, the customer can fire everybody in the company from the chairman (CEO) on down, and he can do it simply by spending his money somewhere else. Literally everything we do, every concept perceived, every technology developed and associate employed, is directed with this one objective clearly in mind- pleasing the customer.”</a:t>
            </a:r>
          </a:p>
          <a:p>
            <a:pPr marL="0" indent="0">
              <a:buNone/>
            </a:pPr>
            <a:endParaRPr lang="en-US" b="1" i="1" dirty="0"/>
          </a:p>
          <a:p>
            <a:pPr marL="0" indent="0">
              <a:buNone/>
            </a:pPr>
            <a:r>
              <a:rPr lang="en-US" dirty="0"/>
              <a:t>                                      </a:t>
            </a:r>
            <a:r>
              <a:rPr lang="en-US" dirty="0">
                <a:solidFill>
                  <a:schemeClr val="bg1"/>
                </a:solidFill>
              </a:rPr>
              <a:t>Sam M. Walton CEO Wal-Mart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878825"/>
            <a:ext cx="2406650" cy="732182"/>
          </a:xfrm>
          <a:prstGeom prst="rect">
            <a:avLst/>
          </a:prstGeom>
        </p:spPr>
      </p:pic>
    </p:spTree>
    <p:extLst>
      <p:ext uri="{BB962C8B-B14F-4D97-AF65-F5344CB8AC3E}">
        <p14:creationId xmlns:p14="http://schemas.microsoft.com/office/powerpoint/2010/main" val="1116045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you learn?</a:t>
            </a:r>
          </a:p>
        </p:txBody>
      </p:sp>
      <p:sp>
        <p:nvSpPr>
          <p:cNvPr id="3" name="Content Placeholder 2"/>
          <p:cNvSpPr>
            <a:spLocks noGrp="1"/>
          </p:cNvSpPr>
          <p:nvPr>
            <p:ph idx="1"/>
          </p:nvPr>
        </p:nvSpPr>
        <p:spPr/>
        <p:txBody>
          <a:bodyPr/>
          <a:lstStyle/>
          <a:p>
            <a:r>
              <a:rPr lang="en-US" dirty="0"/>
              <a:t>Define “Customer Service” in your own words.</a:t>
            </a:r>
          </a:p>
          <a:p>
            <a:r>
              <a:rPr lang="en-US" dirty="0"/>
              <a:t>Enumerate three internal customers and three external customers that you may encounter in your role.</a:t>
            </a:r>
          </a:p>
          <a:p>
            <a:r>
              <a:rPr lang="en-US" dirty="0"/>
              <a:t>How are you going to apply what you learned today in your daily work? What would you do differently?</a:t>
            </a:r>
          </a:p>
          <a:p>
            <a:pPr marL="0" indent="0">
              <a:buNone/>
            </a:pPr>
            <a:endParaRPr lang="en-US" dirty="0"/>
          </a:p>
        </p:txBody>
      </p:sp>
      <p:pic>
        <p:nvPicPr>
          <p:cNvPr id="4" name="Picture 3"/>
          <p:cNvPicPr>
            <a:picLocks noChangeAspect="1"/>
          </p:cNvPicPr>
          <p:nvPr/>
        </p:nvPicPr>
        <p:blipFill>
          <a:blip r:embed="rId3"/>
          <a:stretch>
            <a:fillRect/>
          </a:stretch>
        </p:blipFill>
        <p:spPr>
          <a:xfrm>
            <a:off x="2571582" y="3640131"/>
            <a:ext cx="3700462" cy="257291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2231" y="5821018"/>
            <a:ext cx="2406650" cy="732182"/>
          </a:xfrm>
          <a:prstGeom prst="rect">
            <a:avLst/>
          </a:prstGeom>
        </p:spPr>
      </p:pic>
    </p:spTree>
    <p:extLst>
      <p:ext uri="{BB962C8B-B14F-4D97-AF65-F5344CB8AC3E}">
        <p14:creationId xmlns:p14="http://schemas.microsoft.com/office/powerpoint/2010/main" val="140721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50" fill="hold">
                                          <p:stCondLst>
                                            <p:cond delay="0"/>
                                          </p:stCondLst>
                                        </p:cTn>
                                        <p:tgtEl>
                                          <p:spTgt spid="4"/>
                                        </p:tgtEl>
                                        <p:attrNameLst>
                                          <p:attrName>r</p:attrName>
                                        </p:attrNameLst>
                                      </p:cBhvr>
                                    </p:animRot>
                                    <p:animRot by="-240000">
                                      <p:cBhvr>
                                        <p:cTn id="7" dur="300" fill="hold">
                                          <p:stCondLst>
                                            <p:cond delay="300"/>
                                          </p:stCondLst>
                                        </p:cTn>
                                        <p:tgtEl>
                                          <p:spTgt spid="4"/>
                                        </p:tgtEl>
                                        <p:attrNameLst>
                                          <p:attrName>r</p:attrName>
                                        </p:attrNameLst>
                                      </p:cBhvr>
                                    </p:animRot>
                                    <p:animRot by="240000">
                                      <p:cBhvr>
                                        <p:cTn id="8" dur="300" fill="hold">
                                          <p:stCondLst>
                                            <p:cond delay="600"/>
                                          </p:stCondLst>
                                        </p:cTn>
                                        <p:tgtEl>
                                          <p:spTgt spid="4"/>
                                        </p:tgtEl>
                                        <p:attrNameLst>
                                          <p:attrName>r</p:attrName>
                                        </p:attrNameLst>
                                      </p:cBhvr>
                                    </p:animRot>
                                    <p:animRot by="-240000">
                                      <p:cBhvr>
                                        <p:cTn id="9" dur="300" fill="hold">
                                          <p:stCondLst>
                                            <p:cond delay="900"/>
                                          </p:stCondLst>
                                        </p:cTn>
                                        <p:tgtEl>
                                          <p:spTgt spid="4"/>
                                        </p:tgtEl>
                                        <p:attrNameLst>
                                          <p:attrName>r</p:attrName>
                                        </p:attrNameLst>
                                      </p:cBhvr>
                                    </p:animRot>
                                    <p:animRot by="120000">
                                      <p:cBhvr>
                                        <p:cTn id="10" dur="300" fill="hold">
                                          <p:stCondLst>
                                            <p:cond delay="12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a:t>
            </a:r>
          </a:p>
        </p:txBody>
      </p:sp>
      <p:sp>
        <p:nvSpPr>
          <p:cNvPr id="3" name="Content Placeholder 2"/>
          <p:cNvSpPr>
            <a:spLocks noGrp="1"/>
          </p:cNvSpPr>
          <p:nvPr>
            <p:ph idx="1"/>
          </p:nvPr>
        </p:nvSpPr>
        <p:spPr>
          <a:xfrm>
            <a:off x="1371600" y="1524000"/>
            <a:ext cx="8229600" cy="4876800"/>
          </a:xfrm>
        </p:spPr>
        <p:txBody>
          <a:bodyPr/>
          <a:lstStyle/>
          <a:p>
            <a:pPr marL="0" indent="0">
              <a:buNone/>
            </a:pPr>
            <a:r>
              <a:rPr lang="en-US" dirty="0"/>
              <a:t>Please fill out the survey provided (3 minutes)</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1981200" y="2133600"/>
            <a:ext cx="4848225" cy="3238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0150" y="5795165"/>
            <a:ext cx="2406650" cy="732182"/>
          </a:xfrm>
          <a:prstGeom prst="rect">
            <a:avLst/>
          </a:prstGeom>
        </p:spPr>
      </p:pic>
    </p:spTree>
    <p:extLst>
      <p:ext uri="{BB962C8B-B14F-4D97-AF65-F5344CB8AC3E}">
        <p14:creationId xmlns:p14="http://schemas.microsoft.com/office/powerpoint/2010/main" val="33168722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You are AWESOME! </a:t>
            </a:r>
          </a:p>
        </p:txBody>
      </p:sp>
      <p:sp>
        <p:nvSpPr>
          <p:cNvPr id="5" name="TextBox 4"/>
          <p:cNvSpPr txBox="1"/>
          <p:nvPr/>
        </p:nvSpPr>
        <p:spPr>
          <a:xfrm>
            <a:off x="838200" y="5233416"/>
            <a:ext cx="7631562" cy="369332"/>
          </a:xfrm>
          <a:prstGeom prst="rect">
            <a:avLst/>
          </a:prstGeom>
          <a:noFill/>
        </p:spPr>
        <p:txBody>
          <a:bodyPr wrap="square" rtlCol="0">
            <a:spAutoFit/>
          </a:bodyPr>
          <a:lstStyle/>
          <a:p>
            <a:pPr algn="ctr"/>
            <a:r>
              <a:rPr lang="en-US" b="1" dirty="0"/>
              <a:t>THANK YOU FOR YOUR ACTIVE PARTICIPATION</a:t>
            </a:r>
          </a:p>
        </p:txBody>
      </p:sp>
      <p:pic>
        <p:nvPicPr>
          <p:cNvPr id="4" name="Content Placeholder 3"/>
          <p:cNvPicPr>
            <a:picLocks noGrp="1" noChangeAspect="1"/>
          </p:cNvPicPr>
          <p:nvPr>
            <p:ph idx="1"/>
          </p:nvPr>
        </p:nvPicPr>
        <p:blipFill>
          <a:blip r:embed="rId2"/>
          <a:stretch>
            <a:fillRect/>
          </a:stretch>
        </p:blipFill>
        <p:spPr>
          <a:xfrm>
            <a:off x="1685925" y="1750314"/>
            <a:ext cx="5772150" cy="32385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5847350"/>
            <a:ext cx="2406650" cy="732182"/>
          </a:xfrm>
          <a:prstGeom prst="rect">
            <a:avLst/>
          </a:prstGeom>
        </p:spPr>
      </p:pic>
    </p:spTree>
    <p:extLst>
      <p:ext uri="{BB962C8B-B14F-4D97-AF65-F5344CB8AC3E}">
        <p14:creationId xmlns:p14="http://schemas.microsoft.com/office/powerpoint/2010/main" val="164437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your customers?</a:t>
            </a:r>
          </a:p>
        </p:txBody>
      </p:sp>
      <p:sp>
        <p:nvSpPr>
          <p:cNvPr id="3" name="Content Placeholder 2"/>
          <p:cNvSpPr>
            <a:spLocks noGrp="1"/>
          </p:cNvSpPr>
          <p:nvPr>
            <p:ph idx="1"/>
          </p:nvPr>
        </p:nvSpPr>
        <p:spPr>
          <a:xfrm>
            <a:off x="457200" y="2133600"/>
            <a:ext cx="8229600" cy="4343400"/>
          </a:xfrm>
        </p:spPr>
        <p:txBody>
          <a:bodyPr/>
          <a:lstStyle/>
          <a:p>
            <a:r>
              <a:rPr lang="en-US" sz="3200" dirty="0" smtClean="0">
                <a:solidFill>
                  <a:schemeClr val="tx2"/>
                </a:solidFill>
              </a:rPr>
              <a:t>Internal</a:t>
            </a:r>
          </a:p>
          <a:p>
            <a:endParaRPr lang="en-US" sz="3200" dirty="0">
              <a:solidFill>
                <a:schemeClr val="tx2"/>
              </a:solidFill>
            </a:endParaRPr>
          </a:p>
          <a:p>
            <a:r>
              <a:rPr lang="en-US" sz="3200" dirty="0">
                <a:solidFill>
                  <a:schemeClr val="tx2"/>
                </a:solidFill>
              </a:rPr>
              <a:t>External</a:t>
            </a:r>
          </a:p>
          <a:p>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p:cNvPicPr>
            <a:picLocks noChangeAspect="1"/>
          </p:cNvPicPr>
          <p:nvPr/>
        </p:nvPicPr>
        <p:blipFill>
          <a:blip r:embed="rId3"/>
          <a:stretch>
            <a:fillRect/>
          </a:stretch>
        </p:blipFill>
        <p:spPr>
          <a:xfrm>
            <a:off x="2270761" y="3429000"/>
            <a:ext cx="4602478" cy="2590800"/>
          </a:xfrm>
          <a:prstGeom prst="rect">
            <a:avLst/>
          </a:prstGeom>
        </p:spPr>
      </p:pic>
      <p:pic>
        <p:nvPicPr>
          <p:cNvPr id="1026" name="Picture 2" descr="Cranium, Head, Human, People, Pers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624584"/>
            <a:ext cx="1390650" cy="23177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6695" y="5882309"/>
            <a:ext cx="2406650" cy="732182"/>
          </a:xfrm>
          <a:prstGeom prst="rect">
            <a:avLst/>
          </a:prstGeom>
        </p:spPr>
      </p:pic>
    </p:spTree>
    <p:extLst>
      <p:ext uri="{BB962C8B-B14F-4D97-AF65-F5344CB8AC3E}">
        <p14:creationId xmlns:p14="http://schemas.microsoft.com/office/powerpoint/2010/main" val="355380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Good Customer Service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968230"/>
              </p:ext>
            </p:extLst>
          </p:nvPr>
        </p:nvGraphicFramePr>
        <p:xfrm>
          <a:off x="457200" y="1600200"/>
          <a:ext cx="8229600" cy="478587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727967">
                <a:tc>
                  <a:txBody>
                    <a:bodyPr/>
                    <a:lstStyle/>
                    <a:p>
                      <a:r>
                        <a:rPr lang="en-US" sz="2000" dirty="0"/>
                        <a:t>Service Providers</a:t>
                      </a:r>
                    </a:p>
                  </a:txBody>
                  <a:tcPr>
                    <a:solidFill>
                      <a:schemeClr val="tx2">
                        <a:lumMod val="75000"/>
                      </a:schemeClr>
                    </a:solidFill>
                  </a:tcPr>
                </a:tc>
                <a:tc>
                  <a:txBody>
                    <a:bodyPr/>
                    <a:lstStyle/>
                    <a:p>
                      <a:r>
                        <a:rPr lang="en-US" sz="2000" dirty="0"/>
                        <a:t>Organization</a:t>
                      </a:r>
                    </a:p>
                  </a:txBody>
                  <a:tcPr>
                    <a:solidFill>
                      <a:schemeClr val="tx2">
                        <a:lumMod val="75000"/>
                      </a:schemeClr>
                    </a:solidFill>
                  </a:tcPr>
                </a:tc>
                <a:extLst>
                  <a:ext uri="{0D108BD9-81ED-4DB2-BD59-A6C34878D82A}">
                    <a16:rowId xmlns:a16="http://schemas.microsoft.com/office/drawing/2014/main" val="10000"/>
                  </a:ext>
                </a:extLst>
              </a:tr>
              <a:tr h="727967">
                <a:tc>
                  <a:txBody>
                    <a:bodyPr/>
                    <a:lstStyle/>
                    <a:p>
                      <a:r>
                        <a:rPr lang="en-US" sz="2000" b="1" dirty="0"/>
                        <a:t>Less stress</a:t>
                      </a:r>
                    </a:p>
                  </a:txBody>
                  <a:tcPr>
                    <a:solidFill>
                      <a:schemeClr val="tx2">
                        <a:lumMod val="40000"/>
                        <a:lumOff val="60000"/>
                      </a:schemeClr>
                    </a:solidFill>
                  </a:tcPr>
                </a:tc>
                <a:tc>
                  <a:txBody>
                    <a:bodyPr/>
                    <a:lstStyle/>
                    <a:p>
                      <a:r>
                        <a:rPr lang="en-US" sz="2000" b="1" dirty="0"/>
                        <a:t>Lower employee turnover</a:t>
                      </a:r>
                    </a:p>
                  </a:txBody>
                  <a:tcPr>
                    <a:solidFill>
                      <a:schemeClr val="tx2">
                        <a:lumMod val="40000"/>
                        <a:lumOff val="60000"/>
                      </a:schemeClr>
                    </a:solidFill>
                  </a:tcPr>
                </a:tc>
                <a:extLst>
                  <a:ext uri="{0D108BD9-81ED-4DB2-BD59-A6C34878D82A}">
                    <a16:rowId xmlns:a16="http://schemas.microsoft.com/office/drawing/2014/main" val="10001"/>
                  </a:ext>
                </a:extLst>
              </a:tr>
              <a:tr h="727967">
                <a:tc>
                  <a:txBody>
                    <a:bodyPr/>
                    <a:lstStyle/>
                    <a:p>
                      <a:r>
                        <a:rPr lang="en-US" sz="2000" b="1" dirty="0"/>
                        <a:t>Happier life at work</a:t>
                      </a:r>
                    </a:p>
                  </a:txBody>
                  <a:tcPr>
                    <a:solidFill>
                      <a:schemeClr val="tx2">
                        <a:lumMod val="20000"/>
                        <a:lumOff val="80000"/>
                      </a:schemeClr>
                    </a:solidFill>
                  </a:tcPr>
                </a:tc>
                <a:tc>
                  <a:txBody>
                    <a:bodyPr/>
                    <a:lstStyle/>
                    <a:p>
                      <a:r>
                        <a:rPr lang="en-US" sz="2000" b="1" dirty="0"/>
                        <a:t>Fewer complaints</a:t>
                      </a:r>
                    </a:p>
                  </a:txBody>
                  <a:tcPr>
                    <a:solidFill>
                      <a:schemeClr val="tx2">
                        <a:lumMod val="20000"/>
                        <a:lumOff val="80000"/>
                      </a:schemeClr>
                    </a:solidFill>
                  </a:tcPr>
                </a:tc>
                <a:extLst>
                  <a:ext uri="{0D108BD9-81ED-4DB2-BD59-A6C34878D82A}">
                    <a16:rowId xmlns:a16="http://schemas.microsoft.com/office/drawing/2014/main" val="10002"/>
                  </a:ext>
                </a:extLst>
              </a:tr>
              <a:tr h="727967">
                <a:tc>
                  <a:txBody>
                    <a:bodyPr/>
                    <a:lstStyle/>
                    <a:p>
                      <a:r>
                        <a:rPr lang="en-US" sz="2000" b="1" dirty="0"/>
                        <a:t>Happier life outside work</a:t>
                      </a:r>
                    </a:p>
                  </a:txBody>
                  <a:tcPr>
                    <a:solidFill>
                      <a:schemeClr val="tx2">
                        <a:lumMod val="40000"/>
                        <a:lumOff val="60000"/>
                      </a:schemeClr>
                    </a:solidFill>
                  </a:tcPr>
                </a:tc>
                <a:tc>
                  <a:txBody>
                    <a:bodyPr/>
                    <a:lstStyle/>
                    <a:p>
                      <a:r>
                        <a:rPr lang="en-US" sz="2000" b="1" dirty="0"/>
                        <a:t>Higher productivity</a:t>
                      </a:r>
                    </a:p>
                  </a:txBody>
                  <a:tcPr>
                    <a:solidFill>
                      <a:schemeClr val="tx2">
                        <a:lumMod val="40000"/>
                        <a:lumOff val="60000"/>
                      </a:schemeClr>
                    </a:solidFill>
                  </a:tcPr>
                </a:tc>
                <a:extLst>
                  <a:ext uri="{0D108BD9-81ED-4DB2-BD59-A6C34878D82A}">
                    <a16:rowId xmlns:a16="http://schemas.microsoft.com/office/drawing/2014/main" val="10003"/>
                  </a:ext>
                </a:extLst>
              </a:tr>
              <a:tr h="8681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Better reputation</a:t>
                      </a:r>
                    </a:p>
                    <a:p>
                      <a:endParaRPr lang="en-US" sz="2000" b="1" dirty="0"/>
                    </a:p>
                  </a:txBody>
                  <a:tcPr>
                    <a:solidFill>
                      <a:schemeClr val="tx2">
                        <a:lumMod val="20000"/>
                        <a:lumOff val="80000"/>
                      </a:schemeClr>
                    </a:solidFill>
                  </a:tcPr>
                </a:tc>
                <a:tc>
                  <a:txBody>
                    <a:bodyPr/>
                    <a:lstStyle/>
                    <a:p>
                      <a:r>
                        <a:rPr lang="en-US" sz="2000" b="1" dirty="0"/>
                        <a:t>Better work environment</a:t>
                      </a:r>
                    </a:p>
                  </a:txBody>
                  <a:tcPr>
                    <a:solidFill>
                      <a:schemeClr val="tx2">
                        <a:lumMod val="20000"/>
                        <a:lumOff val="80000"/>
                      </a:schemeClr>
                    </a:solidFill>
                  </a:tcPr>
                </a:tc>
                <a:extLst>
                  <a:ext uri="{0D108BD9-81ED-4DB2-BD59-A6C34878D82A}">
                    <a16:rowId xmlns:a16="http://schemas.microsoft.com/office/drawing/2014/main" val="10004"/>
                  </a:ext>
                </a:extLst>
              </a:tr>
              <a:tr h="8681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Higher morale, happier employees</a:t>
                      </a:r>
                    </a:p>
                    <a:p>
                      <a:endParaRPr lang="en-US" sz="2000" b="1" dirty="0"/>
                    </a:p>
                  </a:txBody>
                  <a:tcPr>
                    <a:solidFill>
                      <a:schemeClr val="tx2">
                        <a:lumMod val="40000"/>
                        <a:lumOff val="60000"/>
                      </a:schemeClr>
                    </a:solidFill>
                  </a:tcPr>
                </a:tc>
                <a:tc>
                  <a:txBody>
                    <a:bodyPr/>
                    <a:lstStyle/>
                    <a:p>
                      <a:r>
                        <a:rPr lang="en-US" sz="2000" b="1" dirty="0" smtClean="0"/>
                        <a:t>Improved business outcomes</a:t>
                      </a:r>
                      <a:endParaRPr lang="en-US" sz="2000" b="1" dirty="0"/>
                    </a:p>
                  </a:txBody>
                  <a:tcPr>
                    <a:solidFill>
                      <a:schemeClr val="tx2">
                        <a:lumMod val="40000"/>
                        <a:lumOff val="60000"/>
                      </a:schemeClr>
                    </a:solidFill>
                  </a:tcPr>
                </a:tc>
                <a:extLst>
                  <a:ext uri="{0D108BD9-81ED-4DB2-BD59-A6C34878D82A}">
                    <a16:rowId xmlns:a16="http://schemas.microsoft.com/office/drawing/2014/main" val="10005"/>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0150" y="6019984"/>
            <a:ext cx="2406650" cy="732182"/>
          </a:xfrm>
          <a:prstGeom prst="rect">
            <a:avLst/>
          </a:prstGeom>
        </p:spPr>
      </p:pic>
    </p:spTree>
    <p:extLst>
      <p:ext uri="{BB962C8B-B14F-4D97-AF65-F5344CB8AC3E}">
        <p14:creationId xmlns:p14="http://schemas.microsoft.com/office/powerpoint/2010/main" val="1539665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Good Customer Service?</a:t>
            </a:r>
          </a:p>
        </p:txBody>
      </p:sp>
      <p:sp>
        <p:nvSpPr>
          <p:cNvPr id="3" name="Content Placeholder 2"/>
          <p:cNvSpPr>
            <a:spLocks noGrp="1"/>
          </p:cNvSpPr>
          <p:nvPr>
            <p:ph idx="1"/>
          </p:nvPr>
        </p:nvSpPr>
        <p:spPr>
          <a:xfrm>
            <a:off x="457201" y="1981200"/>
            <a:ext cx="8077200" cy="4648200"/>
          </a:xfrm>
        </p:spPr>
        <p:txBody>
          <a:bodyPr/>
          <a:lstStyle/>
          <a:p>
            <a:r>
              <a:rPr lang="en-US" b="1" dirty="0"/>
              <a:t>“Service” should provide the customer with more than a product or action taken on his/her behalf.  </a:t>
            </a:r>
          </a:p>
          <a:p>
            <a:endParaRPr lang="en-US" b="1" dirty="0"/>
          </a:p>
          <a:p>
            <a:r>
              <a:rPr lang="en-US" b="1" dirty="0"/>
              <a:t>It should provide satisfaction.</a:t>
            </a:r>
          </a:p>
          <a:p>
            <a:pPr marL="0" indent="0">
              <a:buNone/>
            </a:pPr>
            <a:r>
              <a:rPr lang="en-US" b="1" dirty="0"/>
              <a:t>  </a:t>
            </a:r>
          </a:p>
          <a:p>
            <a:r>
              <a:rPr lang="en-US" b="1" dirty="0"/>
              <a:t>In essence, the customer should walk away pleased at the result of the transaction- not just content but actually happy.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5897218"/>
            <a:ext cx="2406650" cy="732182"/>
          </a:xfrm>
          <a:prstGeom prst="rect">
            <a:avLst/>
          </a:prstGeom>
        </p:spPr>
      </p:pic>
    </p:spTree>
    <p:extLst>
      <p:ext uri="{BB962C8B-B14F-4D97-AF65-F5344CB8AC3E}">
        <p14:creationId xmlns:p14="http://schemas.microsoft.com/office/powerpoint/2010/main" val="3057121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 a Customer Friendly Approach</a:t>
            </a:r>
          </a:p>
        </p:txBody>
      </p:sp>
      <p:sp>
        <p:nvSpPr>
          <p:cNvPr id="3" name="Content Placeholder 2"/>
          <p:cNvSpPr>
            <a:spLocks noGrp="1"/>
          </p:cNvSpPr>
          <p:nvPr>
            <p:ph idx="1"/>
          </p:nvPr>
        </p:nvSpPr>
        <p:spPr>
          <a:xfrm>
            <a:off x="457200" y="1324900"/>
            <a:ext cx="8229600" cy="4876800"/>
          </a:xfrm>
        </p:spPr>
        <p:txBody>
          <a:bodyPr>
            <a:normAutofit/>
          </a:bodyPr>
          <a:lstStyle/>
          <a:p>
            <a:r>
              <a:rPr lang="en-US" b="1" dirty="0"/>
              <a:t>Two critical qualities to the “Customer Friendly Approach”</a:t>
            </a:r>
          </a:p>
          <a:p>
            <a:pPr lvl="1"/>
            <a:r>
              <a:rPr lang="en-US" sz="2400" b="1" dirty="0"/>
              <a:t>Communications</a:t>
            </a:r>
          </a:p>
          <a:p>
            <a:pPr lvl="1"/>
            <a:r>
              <a:rPr lang="en-US" sz="2400" b="1" dirty="0"/>
              <a:t>Relationships</a:t>
            </a:r>
          </a:p>
          <a:p>
            <a:pPr lvl="1"/>
            <a:endParaRPr lang="en-US" sz="2400" b="1" dirty="0"/>
          </a:p>
          <a:p>
            <a:r>
              <a:rPr lang="en-US" b="1" dirty="0"/>
              <a:t>Customer service starts with the ability to listen to the customer and find out </a:t>
            </a:r>
            <a:r>
              <a:rPr lang="en-US" b="1" dirty="0" smtClean="0"/>
              <a:t>what </a:t>
            </a:r>
            <a:r>
              <a:rPr lang="en-US" b="1" dirty="0"/>
              <a:t>he/she needs and wants</a:t>
            </a:r>
            <a:r>
              <a:rPr lang="en-US" b="1" dirty="0" smtClean="0"/>
              <a:t>.</a:t>
            </a:r>
          </a:p>
          <a:p>
            <a:endParaRPr lang="en-US" sz="1100" b="1" dirty="0"/>
          </a:p>
          <a:p>
            <a:r>
              <a:rPr lang="en-US" b="1" dirty="0" smtClean="0"/>
              <a:t>Do </a:t>
            </a:r>
            <a:r>
              <a:rPr lang="en-US" b="1" dirty="0"/>
              <a:t>research on customers, their habits, and what they want and </a:t>
            </a:r>
            <a:r>
              <a:rPr lang="en-US" b="1" dirty="0" smtClean="0"/>
              <a:t>expect.  </a:t>
            </a:r>
            <a:r>
              <a:rPr lang="en-US" b="1" dirty="0"/>
              <a:t>It also means getting to know your </a:t>
            </a:r>
            <a:r>
              <a:rPr lang="en-US" b="1" dirty="0" smtClean="0"/>
              <a:t>customer: likes-dislikes</a:t>
            </a:r>
            <a:r>
              <a:rPr lang="en-US" b="1" dirty="0"/>
              <a:t>, ideas, background, etc. </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5835609"/>
            <a:ext cx="2406650" cy="732182"/>
          </a:xfrm>
          <a:prstGeom prst="rect">
            <a:avLst/>
          </a:prstGeom>
        </p:spPr>
      </p:pic>
    </p:spTree>
    <p:extLst>
      <p:ext uri="{BB962C8B-B14F-4D97-AF65-F5344CB8AC3E}">
        <p14:creationId xmlns:p14="http://schemas.microsoft.com/office/powerpoint/2010/main" val="1504652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91000"/>
            <a:ext cx="8241792" cy="1524000"/>
          </a:xfrm>
        </p:spPr>
        <p:txBody>
          <a:bodyPr>
            <a:normAutofit fontScale="92500" lnSpcReduction="10000"/>
          </a:bodyPr>
          <a:lstStyle/>
          <a:p>
            <a:pPr marL="0" indent="0">
              <a:buNone/>
            </a:pPr>
            <a:endParaRPr lang="en-US" sz="2800" b="1" i="1" dirty="0">
              <a:solidFill>
                <a:srgbClr val="00B050"/>
              </a:solidFill>
            </a:endParaRPr>
          </a:p>
          <a:p>
            <a:pPr marL="0" indent="0" algn="ctr">
              <a:buNone/>
            </a:pPr>
            <a:r>
              <a:rPr lang="en-US" sz="3600" b="1" i="1" dirty="0">
                <a:solidFill>
                  <a:srgbClr val="005828"/>
                </a:solidFill>
              </a:rPr>
              <a:t>The average business never hears from 96% of its unhappy customers</a:t>
            </a:r>
          </a:p>
        </p:txBody>
      </p:sp>
      <p:pic>
        <p:nvPicPr>
          <p:cNvPr id="2050" name="Picture 2" descr="Phone, Old, Year Built 1955, Bakel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918971"/>
            <a:ext cx="485775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5943600"/>
            <a:ext cx="2406650" cy="732182"/>
          </a:xfrm>
          <a:prstGeom prst="rect">
            <a:avLst/>
          </a:prstGeom>
        </p:spPr>
      </p:pic>
    </p:spTree>
    <p:extLst>
      <p:ext uri="{BB962C8B-B14F-4D97-AF65-F5344CB8AC3E}">
        <p14:creationId xmlns:p14="http://schemas.microsoft.com/office/powerpoint/2010/main" val="287638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LAST Customer Approach</a:t>
            </a:r>
          </a:p>
        </p:txBody>
      </p:sp>
      <p:sp>
        <p:nvSpPr>
          <p:cNvPr id="3" name="Content Placeholder 2"/>
          <p:cNvSpPr>
            <a:spLocks noGrp="1"/>
          </p:cNvSpPr>
          <p:nvPr>
            <p:ph idx="1"/>
          </p:nvPr>
        </p:nvSpPr>
        <p:spPr>
          <a:xfrm>
            <a:off x="685800" y="1828800"/>
            <a:ext cx="8229600" cy="4876800"/>
          </a:xfrm>
        </p:spPr>
        <p:txBody>
          <a:bodyPr>
            <a:normAutofit/>
          </a:bodyPr>
          <a:lstStyle/>
          <a:p>
            <a:r>
              <a:rPr lang="en-US" sz="4000" b="1" dirty="0"/>
              <a:t>L= Listen</a:t>
            </a:r>
          </a:p>
          <a:p>
            <a:r>
              <a:rPr lang="en-US" sz="4000" b="1" dirty="0"/>
              <a:t>A= Apologize</a:t>
            </a:r>
          </a:p>
          <a:p>
            <a:r>
              <a:rPr lang="en-US" sz="4000" b="1" dirty="0"/>
              <a:t>S= Solve</a:t>
            </a:r>
          </a:p>
          <a:p>
            <a:r>
              <a:rPr lang="en-US" sz="4000" b="1" dirty="0"/>
              <a:t>T= Thank</a:t>
            </a:r>
          </a:p>
        </p:txBody>
      </p:sp>
      <p:pic>
        <p:nvPicPr>
          <p:cNvPr id="4" name="Picture 3"/>
          <p:cNvPicPr>
            <a:picLocks noChangeAspect="1"/>
          </p:cNvPicPr>
          <p:nvPr/>
        </p:nvPicPr>
        <p:blipFill>
          <a:blip r:embed="rId3"/>
          <a:stretch>
            <a:fillRect/>
          </a:stretch>
        </p:blipFill>
        <p:spPr>
          <a:xfrm>
            <a:off x="4575048" y="1981200"/>
            <a:ext cx="3238500" cy="3238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3886" y="5867400"/>
            <a:ext cx="2406650" cy="732182"/>
          </a:xfrm>
          <a:prstGeom prst="rect">
            <a:avLst/>
          </a:prstGeom>
        </p:spPr>
      </p:pic>
    </p:spTree>
    <p:extLst>
      <p:ext uri="{BB962C8B-B14F-4D97-AF65-F5344CB8AC3E}">
        <p14:creationId xmlns:p14="http://schemas.microsoft.com/office/powerpoint/2010/main" val="88586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1271</TotalTime>
  <Words>4335</Words>
  <Application>Microsoft Office PowerPoint</Application>
  <PresentationFormat>On-screen Show (4:3)</PresentationFormat>
  <Paragraphs>421</Paragraphs>
  <Slides>32</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Clarity</vt:lpstr>
      <vt:lpstr>Customer Service Training</vt:lpstr>
      <vt:lpstr>Participant Learning Outcome</vt:lpstr>
      <vt:lpstr>PowerPoint Presentation</vt:lpstr>
      <vt:lpstr>Who are your customers?</vt:lpstr>
      <vt:lpstr>Benefits of Good Customer Service</vt:lpstr>
      <vt:lpstr>What is a Good Customer Service?</vt:lpstr>
      <vt:lpstr>Develop a Customer Friendly Approach</vt:lpstr>
      <vt:lpstr>PowerPoint Presentation</vt:lpstr>
      <vt:lpstr>The LAST Customer Approach</vt:lpstr>
      <vt:lpstr>STARS Complaint Technique</vt:lpstr>
      <vt:lpstr>PowerPoint Presentation</vt:lpstr>
      <vt:lpstr>Research has shown that communication consists of:  </vt:lpstr>
      <vt:lpstr>Professional Qualities in Customer Service</vt:lpstr>
      <vt:lpstr>Dining is one place to  shine in customer service. </vt:lpstr>
      <vt:lpstr>Glen Cove SNF, Long Island, NY – A Five Star Dining Experience</vt:lpstr>
      <vt:lpstr>“Food can change a mood, evoke a smile, and inspire the uninspired.” </vt:lpstr>
      <vt:lpstr>The Changes: Plan, Do, Study, Act</vt:lpstr>
      <vt:lpstr>Simple Actions Huge Returns</vt:lpstr>
      <vt:lpstr>It’s Not What You Say, It’s How You Say It!</vt:lpstr>
      <vt:lpstr>Principles of Word Choice</vt:lpstr>
      <vt:lpstr>Consequences of Poor Word Choices</vt:lpstr>
      <vt:lpstr>Changing our words, changes perception in dining.</vt:lpstr>
      <vt:lpstr>Making Good Impressions</vt:lpstr>
      <vt:lpstr>Things that Create Negative Impressions</vt:lpstr>
      <vt:lpstr>10 Major Don’ts of Customer Service</vt:lpstr>
      <vt:lpstr>Reminders for Polite &amp; Friendly Responses</vt:lpstr>
      <vt:lpstr>Strategies to Enhance Customer Engagement</vt:lpstr>
      <vt:lpstr>Your Experience</vt:lpstr>
      <vt:lpstr>Your Role</vt:lpstr>
      <vt:lpstr>What did you learn?</vt:lpstr>
      <vt:lpstr>Survey</vt:lpstr>
      <vt:lpstr>You are AWESOME!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Role-Based Customer Service</dc:title>
  <dc:creator>Ancheta, Elvie@CalVet</dc:creator>
  <cp:lastModifiedBy>DeAnn Walters</cp:lastModifiedBy>
  <cp:revision>80</cp:revision>
  <cp:lastPrinted>2015-08-31T18:38:01Z</cp:lastPrinted>
  <dcterms:created xsi:type="dcterms:W3CDTF">2014-04-01T17:26:39Z</dcterms:created>
  <dcterms:modified xsi:type="dcterms:W3CDTF">2019-12-11T18:42:07Z</dcterms:modified>
</cp:coreProperties>
</file>